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061" r:id="rId37"/>
    <p:sldMasterId id="2147484062" r:id="rId39"/>
    <p:sldMasterId id="2147484063" r:id="rId41"/>
  </p:sldMasterIdLst>
  <p:notesMasterIdLst>
    <p:notesMasterId r:id="rId43"/>
  </p:notesMasterIdLst>
  <p:sldIdLst>
    <p:sldId id="371" r:id="rId45"/>
    <p:sldId id="257" r:id="rId46"/>
    <p:sldId id="344" r:id="rId47"/>
    <p:sldId id="316" r:id="rId48"/>
    <p:sldId id="308" r:id="rId49"/>
    <p:sldId id="319" r:id="rId50"/>
    <p:sldId id="322" r:id="rId52"/>
    <p:sldId id="320" r:id="rId54"/>
    <p:sldId id="309" r:id="rId56"/>
    <p:sldId id="274" r:id="rId57"/>
    <p:sldId id="302" r:id="rId59"/>
    <p:sldId id="325" r:id="rId60"/>
    <p:sldId id="333" r:id="rId61"/>
    <p:sldId id="358" r:id="rId62"/>
    <p:sldId id="335" r:id="rId63"/>
    <p:sldId id="284" r:id="rId64"/>
    <p:sldId id="367" r:id="rId65"/>
    <p:sldId id="373" r:id="rId66"/>
    <p:sldId id="374" r:id="rId67"/>
    <p:sldId id="375" r:id="rId68"/>
    <p:sldId id="376" r:id="rId69"/>
    <p:sldId id="377" r:id="rId71"/>
    <p:sldId id="378" r:id="rId73"/>
    <p:sldId id="379" r:id="rId74"/>
    <p:sldId id="261" r:id="rId75"/>
    <p:sldId id="380" r:id="rId76"/>
    <p:sldId id="381" r:id="rId77"/>
    <p:sldId id="368" r:id="rId78"/>
    <p:sldId id="369" r:id="rId79"/>
    <p:sldId id="273" r:id="rId80"/>
    <p:sldId id="337" r:id="rId81"/>
    <p:sldId id="336" r:id="rId82"/>
    <p:sldId id="311" r:id="rId83"/>
    <p:sldId id="346" r:id="rId84"/>
    <p:sldId id="352" r:id="rId85"/>
    <p:sldId id="342" r:id="rId86"/>
    <p:sldId id="343" r:id="rId87"/>
    <p:sldId id="382" r:id="rId88"/>
    <p:sldId id="266" r:id="rId89"/>
    <p:sldId id="298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521415D9-36F7-43E2-AB2F-B90AF26B5E84}">
      <p14:sectionLst xmlns:p14="http://schemas.microsoft.com/office/powerpoint/2010/main">
        <p14:section name="재형" id="{596762D4-1208-40BD-9F6F-89907E02A741}">
          <p14:sldIdLst>
            <p14:sldId id="371"/>
            <p14:sldId id="257"/>
            <p14:sldId id="344"/>
            <p14:sldId id="316"/>
            <p14:sldId id="308"/>
            <p14:sldId id="319"/>
            <p14:sldId id="322"/>
            <p14:sldId id="320"/>
            <p14:sldId id="309"/>
            <p14:sldId id="274"/>
            <p14:sldId id="302"/>
            <p14:sldId id="325"/>
            <p14:sldId id="333"/>
            <p14:sldId id="358"/>
            <p14:sldId id="335"/>
            <p14:sldId id="284"/>
          </p14:sldIdLst>
        </p14:section>
        <p14:section name="세리" id="{596762D4-1208-40BD-9F6F-89907E02A742}">
          <p14:sldIdLst>
            <p14:sldId id="367"/>
            <p14:sldId id="373"/>
            <p14:sldId id="374"/>
            <p14:sldId id="375"/>
            <p14:sldId id="376"/>
            <p14:sldId id="377"/>
            <p14:sldId id="378"/>
            <p14:sldId id="379"/>
            <p14:sldId id="261"/>
            <p14:sldId id="380"/>
            <p14:sldId id="381"/>
            <p14:sldId id="368"/>
            <p14:sldId id="369"/>
            <p14:sldId id="273"/>
            <p14:sldId id="337"/>
            <p14:sldId id="336"/>
            <p14:sldId id="311"/>
            <p14:sldId id="346"/>
            <p14:sldId id="352"/>
            <p14:sldId id="342"/>
            <p14:sldId id="343"/>
            <p14:sldId id="382"/>
            <p14:sldId id="266"/>
            <p14:sldId id="2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FD72D"/>
    <a:srgbClr val="FFFFFF"/>
    <a:srgbClr val="FFEB97"/>
    <a:srgbClr val="FFE67D"/>
    <a:srgbClr val="FFF7D5"/>
    <a:srgbClr val="FFED9F"/>
    <a:srgbClr val="FFCD2D"/>
    <a:srgbClr val="9A0000"/>
    <a:srgbClr val="FFF0C1"/>
    <a:srgbClr val="2F2D2D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85D0C7-FDF9-4746-8697-D08C4C642BB0}" v="131" dt="2022-07-08T00:20:30.740"/>
    <p1510:client id="{C6A65296-293E-D384-D690-9577DF5A12FE}" v="2" dt="2022-07-08T00:22:11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20119" autoAdjust="0"/>
    <p:restoredTop sz="94297" autoAdjust="0"/>
  </p:normalViewPr>
  <p:slideViewPr>
    <p:cSldViewPr snapToGrid="0" snapToObjects="1" showGuides="1">
      <p:cViewPr varScale="1">
        <p:scale>
          <a:sx n="83" d="100"/>
          <a:sy n="83" d="100"/>
        </p:scale>
        <p:origin x="232" y="10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24"/>
    </p:cViewPr>
  </p:sorterViewPr>
  <p:notesViewPr>
    <p:cSldViewPr snapToGrid="0" snapToObjects="1" showGuides="1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microsoft.com/office/2015/10/relationships/revisionInfo" Target="revisionInfo.xml"></Relationship><Relationship Id="rId2" Type="http://schemas.microsoft.com/office/2016/11/relationships/changesInfo" Target="changesInfos/changesInfo1.xml"></Relationship><Relationship Id="rId3" Type="http://schemas.openxmlformats.org/officeDocument/2006/relationships/tableStyles" Target="tableStyles.xml"></Relationship><Relationship Id="rId37" Type="http://schemas.openxmlformats.org/officeDocument/2006/relationships/slideMaster" Target="slideMasters/slideMaster1.xml"></Relationship><Relationship Id="rId38" Type="http://schemas.openxmlformats.org/officeDocument/2006/relationships/theme" Target="theme/theme1.xml"></Relationship><Relationship Id="rId39" Type="http://schemas.openxmlformats.org/officeDocument/2006/relationships/slideMaster" Target="slideMasters/slideMaster2.xml"></Relationship><Relationship Id="rId41" Type="http://schemas.openxmlformats.org/officeDocument/2006/relationships/slideMaster" Target="slideMasters/slideMaster3.xml"></Relationship><Relationship Id="rId43" Type="http://schemas.openxmlformats.org/officeDocument/2006/relationships/notesMaster" Target="notesMasters/notesMaster1.xml"></Relationship><Relationship Id="rId45" Type="http://schemas.openxmlformats.org/officeDocument/2006/relationships/slide" Target="slides/slide1.xml"></Relationship><Relationship Id="rId46" Type="http://schemas.openxmlformats.org/officeDocument/2006/relationships/slide" Target="slides/slide2.xml"></Relationship><Relationship Id="rId47" Type="http://schemas.openxmlformats.org/officeDocument/2006/relationships/slide" Target="slides/slide3.xml"></Relationship><Relationship Id="rId48" Type="http://schemas.openxmlformats.org/officeDocument/2006/relationships/slide" Target="slides/slide4.xml"></Relationship><Relationship Id="rId49" Type="http://schemas.openxmlformats.org/officeDocument/2006/relationships/slide" Target="slides/slide5.xml"></Relationship><Relationship Id="rId50" Type="http://schemas.openxmlformats.org/officeDocument/2006/relationships/slide" Target="slides/slide6.xml"></Relationship><Relationship Id="rId52" Type="http://schemas.openxmlformats.org/officeDocument/2006/relationships/slide" Target="slides/slide7.xml"></Relationship><Relationship Id="rId54" Type="http://schemas.openxmlformats.org/officeDocument/2006/relationships/slide" Target="slides/slide8.xml"></Relationship><Relationship Id="rId56" Type="http://schemas.openxmlformats.org/officeDocument/2006/relationships/slide" Target="slides/slide9.xml"></Relationship><Relationship Id="rId57" Type="http://schemas.openxmlformats.org/officeDocument/2006/relationships/slide" Target="slides/slide10.xml"></Relationship><Relationship Id="rId59" Type="http://schemas.openxmlformats.org/officeDocument/2006/relationships/slide" Target="slides/slide11.xml"></Relationship><Relationship Id="rId60" Type="http://schemas.openxmlformats.org/officeDocument/2006/relationships/slide" Target="slides/slide12.xml"></Relationship><Relationship Id="rId61" Type="http://schemas.openxmlformats.org/officeDocument/2006/relationships/slide" Target="slides/slide13.xml"></Relationship><Relationship Id="rId62" Type="http://schemas.openxmlformats.org/officeDocument/2006/relationships/slide" Target="slides/slide14.xml"></Relationship><Relationship Id="rId63" Type="http://schemas.openxmlformats.org/officeDocument/2006/relationships/slide" Target="slides/slide15.xml"></Relationship><Relationship Id="rId64" Type="http://schemas.openxmlformats.org/officeDocument/2006/relationships/slide" Target="slides/slide16.xml"></Relationship><Relationship Id="rId65" Type="http://schemas.openxmlformats.org/officeDocument/2006/relationships/slide" Target="slides/slide17.xml"></Relationship><Relationship Id="rId66" Type="http://schemas.openxmlformats.org/officeDocument/2006/relationships/slide" Target="slides/slide18.xml"></Relationship><Relationship Id="rId67" Type="http://schemas.openxmlformats.org/officeDocument/2006/relationships/slide" Target="slides/slide19.xml"></Relationship><Relationship Id="rId68" Type="http://schemas.openxmlformats.org/officeDocument/2006/relationships/slide" Target="slides/slide20.xml"></Relationship><Relationship Id="rId69" Type="http://schemas.openxmlformats.org/officeDocument/2006/relationships/slide" Target="slides/slide21.xml"></Relationship><Relationship Id="rId71" Type="http://schemas.openxmlformats.org/officeDocument/2006/relationships/slide" Target="slides/slide22.xml"></Relationship><Relationship Id="rId73" Type="http://schemas.openxmlformats.org/officeDocument/2006/relationships/slide" Target="slides/slide23.xml"></Relationship><Relationship Id="rId74" Type="http://schemas.openxmlformats.org/officeDocument/2006/relationships/slide" Target="slides/slide24.xml"></Relationship><Relationship Id="rId75" Type="http://schemas.openxmlformats.org/officeDocument/2006/relationships/slide" Target="slides/slide25.xml"></Relationship><Relationship Id="rId76" Type="http://schemas.openxmlformats.org/officeDocument/2006/relationships/slide" Target="slides/slide26.xml"></Relationship><Relationship Id="rId77" Type="http://schemas.openxmlformats.org/officeDocument/2006/relationships/slide" Target="slides/slide27.xml"></Relationship><Relationship Id="rId78" Type="http://schemas.openxmlformats.org/officeDocument/2006/relationships/slide" Target="slides/slide28.xml"></Relationship><Relationship Id="rId79" Type="http://schemas.openxmlformats.org/officeDocument/2006/relationships/slide" Target="slides/slide29.xml"></Relationship><Relationship Id="rId80" Type="http://schemas.openxmlformats.org/officeDocument/2006/relationships/slide" Target="slides/slide30.xml"></Relationship><Relationship Id="rId81" Type="http://schemas.openxmlformats.org/officeDocument/2006/relationships/slide" Target="slides/slide31.xml"></Relationship><Relationship Id="rId82" Type="http://schemas.openxmlformats.org/officeDocument/2006/relationships/slide" Target="slides/slide32.xml"></Relationship><Relationship Id="rId83" Type="http://schemas.openxmlformats.org/officeDocument/2006/relationships/slide" Target="slides/slide33.xml"></Relationship><Relationship Id="rId84" Type="http://schemas.openxmlformats.org/officeDocument/2006/relationships/slide" Target="slides/slide34.xml"></Relationship><Relationship Id="rId85" Type="http://schemas.openxmlformats.org/officeDocument/2006/relationships/slide" Target="slides/slide35.xml"></Relationship><Relationship Id="rId86" Type="http://schemas.openxmlformats.org/officeDocument/2006/relationships/slide" Target="slides/slide36.xml"></Relationship><Relationship Id="rId87" Type="http://schemas.openxmlformats.org/officeDocument/2006/relationships/slide" Target="slides/slide37.xml"></Relationship><Relationship Id="rId88" Type="http://schemas.openxmlformats.org/officeDocument/2006/relationships/slide" Target="slides/slide38.xml"></Relationship><Relationship Id="rId89" Type="http://schemas.openxmlformats.org/officeDocument/2006/relationships/slide" Target="slides/slide39.xml"></Relationship><Relationship Id="rId90" Type="http://schemas.openxmlformats.org/officeDocument/2006/relationships/slide" Target="slides/slide40.xml"></Relationship><Relationship Id="rId91" Type="http://schemas.openxmlformats.org/officeDocument/2006/relationships/viewProps" Target="viewProps.xml"></Relationship><Relationship Id="rId92" Type="http://schemas.openxmlformats.org/officeDocument/2006/relationships/presProps" Target="presProps.xml"></Relationship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Seri" userId="S::hwalim0327@kw.ac.kr::e8a663ab-dbc6-4541-bd1b-54d5aa612086" providerId="AD" clId="Web-{C6A65296-293E-D384-D690-9577DF5A12FE}"/>
    <pc:docChg chg="modSld">
      <pc:chgData name="KimSeri" userId="S::hwalim0327@kw.ac.kr::e8a663ab-dbc6-4541-bd1b-54d5aa612086" providerId="AD" clId="Web-{C6A65296-293E-D384-D690-9577DF5A12FE}" dt="2022-07-08T00:22:11.178" v="1" actId="20577"/>
      <pc:docMkLst>
        <pc:docMk/>
      </pc:docMkLst>
      <pc:sldChg chg="modSp">
        <pc:chgData name="KimSeri" userId="S::hwalim0327@kw.ac.kr::e8a663ab-dbc6-4541-bd1b-54d5aa612086" providerId="AD" clId="Web-{C6A65296-293E-D384-D690-9577DF5A12FE}" dt="2022-07-08T00:22:11.178" v="1" actId="20577"/>
        <pc:sldMkLst>
          <pc:docMk/>
          <pc:sldMk cId="2915251626" sldId="382"/>
        </pc:sldMkLst>
        <pc:spChg chg="mod">
          <ac:chgData name="KimSeri" userId="S::hwalim0327@kw.ac.kr::e8a663ab-dbc6-4541-bd1b-54d5aa612086" providerId="AD" clId="Web-{C6A65296-293E-D384-D690-9577DF5A12FE}" dt="2022-07-08T00:22:11.178" v="1" actId="20577"/>
          <ac:spMkLst>
            <pc:docMk/>
            <pc:sldMk cId="2915251626" sldId="382"/>
            <ac:spMk id="16" creationId="{56E55B59-88F5-51D7-2F25-2A59ED81BA62}"/>
          </ac:spMkLst>
        </pc:spChg>
      </pc:sldChg>
    </pc:docChg>
  </pc:docChgLst>
  <pc:docChgLst>
    <pc:chgData name="KimSeri" userId="S::hwalim0327@kw.ac.kr::e8a663ab-dbc6-4541-bd1b-54d5aa612086" providerId="AD" clId="Web-{2785D0C7-FDF9-4746-8697-D08C4C642BB0}"/>
    <pc:docChg chg="modSld">
      <pc:chgData name="KimSeri" userId="S::hwalim0327@kw.ac.kr::e8a663ab-dbc6-4541-bd1b-54d5aa612086" providerId="AD" clId="Web-{2785D0C7-FDF9-4746-8697-D08C4C642BB0}" dt="2022-07-08T00:20:30.740" v="90" actId="14100"/>
      <pc:docMkLst>
        <pc:docMk/>
      </pc:docMkLst>
      <pc:sldChg chg="modSp">
        <pc:chgData name="KimSeri" userId="S::hwalim0327@kw.ac.kr::e8a663ab-dbc6-4541-bd1b-54d5aa612086" providerId="AD" clId="Web-{2785D0C7-FDF9-4746-8697-D08C4C642BB0}" dt="2022-07-08T00:19:33.598" v="86" actId="14100"/>
        <pc:sldMkLst>
          <pc:docMk/>
          <pc:sldMk cId="3068110982" sldId="273"/>
        </pc:sldMkLst>
        <pc:spChg chg="mod">
          <ac:chgData name="KimSeri" userId="S::hwalim0327@kw.ac.kr::e8a663ab-dbc6-4541-bd1b-54d5aa612086" providerId="AD" clId="Web-{2785D0C7-FDF9-4746-8697-D08C4C642BB0}" dt="2022-07-08T00:19:06.879" v="80" actId="1076"/>
          <ac:spMkLst>
            <pc:docMk/>
            <pc:sldMk cId="3068110982" sldId="273"/>
            <ac:spMk id="1095" creationId="{00000000-0000-0000-0000-000000000000}"/>
          </ac:spMkLst>
        </pc:spChg>
        <pc:spChg chg="mod">
          <ac:chgData name="KimSeri" userId="S::hwalim0327@kw.ac.kr::e8a663ab-dbc6-4541-bd1b-54d5aa612086" providerId="AD" clId="Web-{2785D0C7-FDF9-4746-8697-D08C4C642BB0}" dt="2022-07-08T00:19:10.816" v="81" actId="1076"/>
          <ac:spMkLst>
            <pc:docMk/>
            <pc:sldMk cId="3068110982" sldId="273"/>
            <ac:spMk id="1096" creationId="{00000000-0000-0000-0000-000000000000}"/>
          </ac:spMkLst>
        </pc:spChg>
        <pc:spChg chg="mod">
          <ac:chgData name="KimSeri" userId="S::hwalim0327@kw.ac.kr::e8a663ab-dbc6-4541-bd1b-54d5aa612086" providerId="AD" clId="Web-{2785D0C7-FDF9-4746-8697-D08C4C642BB0}" dt="2022-07-08T00:19:02.254" v="79" actId="1076"/>
          <ac:spMkLst>
            <pc:docMk/>
            <pc:sldMk cId="3068110982" sldId="273"/>
            <ac:spMk id="1101" creationId="{00000000-0000-0000-0000-000000000000}"/>
          </ac:spMkLst>
        </pc:spChg>
        <pc:spChg chg="mod">
          <ac:chgData name="KimSeri" userId="S::hwalim0327@kw.ac.kr::e8a663ab-dbc6-4541-bd1b-54d5aa612086" providerId="AD" clId="Web-{2785D0C7-FDF9-4746-8697-D08C4C642BB0}" dt="2022-07-08T00:19:33.598" v="86" actId="14100"/>
          <ac:spMkLst>
            <pc:docMk/>
            <pc:sldMk cId="3068110982" sldId="273"/>
            <ac:spMk id="1103" creationId="{00000000-0000-0000-0000-000000000000}"/>
          </ac:spMkLst>
        </pc:spChg>
        <pc:spChg chg="mod">
          <ac:chgData name="KimSeri" userId="S::hwalim0327@kw.ac.kr::e8a663ab-dbc6-4541-bd1b-54d5aa612086" providerId="AD" clId="Web-{2785D0C7-FDF9-4746-8697-D08C4C642BB0}" dt="2022-07-08T00:19:29.536" v="84" actId="14100"/>
          <ac:spMkLst>
            <pc:docMk/>
            <pc:sldMk cId="3068110982" sldId="273"/>
            <ac:spMk id="1104" creationId="{00000000-0000-0000-0000-000000000000}"/>
          </ac:spMkLst>
        </pc:spChg>
      </pc:sldChg>
      <pc:sldChg chg="modSp">
        <pc:chgData name="KimSeri" userId="S::hwalim0327@kw.ac.kr::e8a663ab-dbc6-4541-bd1b-54d5aa612086" providerId="AD" clId="Web-{2785D0C7-FDF9-4746-8697-D08C4C642BB0}" dt="2022-07-08T00:15:41.576" v="44"/>
        <pc:sldMkLst>
          <pc:docMk/>
          <pc:sldMk cId="3519286138" sldId="284"/>
        </pc:sldMkLst>
        <pc:cxnChg chg="mod">
          <ac:chgData name="KimSeri" userId="S::hwalim0327@kw.ac.kr::e8a663ab-dbc6-4541-bd1b-54d5aa612086" providerId="AD" clId="Web-{2785D0C7-FDF9-4746-8697-D08C4C642BB0}" dt="2022-07-08T00:15:41.545" v="38"/>
          <ac:cxnSpMkLst>
            <pc:docMk/>
            <pc:sldMk cId="3519286138" sldId="284"/>
            <ac:cxnSpMk id="3" creationId="{00000000-0000-0000-0000-000000000000}"/>
          </ac:cxnSpMkLst>
        </pc:cxnChg>
        <pc:cxnChg chg="mod">
          <ac:chgData name="KimSeri" userId="S::hwalim0327@kw.ac.kr::e8a663ab-dbc6-4541-bd1b-54d5aa612086" providerId="AD" clId="Web-{2785D0C7-FDF9-4746-8697-D08C4C642BB0}" dt="2022-07-08T00:15:41.561" v="39"/>
          <ac:cxnSpMkLst>
            <pc:docMk/>
            <pc:sldMk cId="3519286138" sldId="284"/>
            <ac:cxnSpMk id="50" creationId="{00000000-0000-0000-0000-000000000000}"/>
          </ac:cxnSpMkLst>
        </pc:cxnChg>
        <pc:cxnChg chg="mod">
          <ac:chgData name="KimSeri" userId="S::hwalim0327@kw.ac.kr::e8a663ab-dbc6-4541-bd1b-54d5aa612086" providerId="AD" clId="Web-{2785D0C7-FDF9-4746-8697-D08C4C642BB0}" dt="2022-07-08T00:15:41.561" v="40"/>
          <ac:cxnSpMkLst>
            <pc:docMk/>
            <pc:sldMk cId="3519286138" sldId="284"/>
            <ac:cxnSpMk id="51" creationId="{00000000-0000-0000-0000-000000000000}"/>
          </ac:cxnSpMkLst>
        </pc:cxnChg>
        <pc:cxnChg chg="mod">
          <ac:chgData name="KimSeri" userId="S::hwalim0327@kw.ac.kr::e8a663ab-dbc6-4541-bd1b-54d5aa612086" providerId="AD" clId="Web-{2785D0C7-FDF9-4746-8697-D08C4C642BB0}" dt="2022-07-08T00:15:41.561" v="41"/>
          <ac:cxnSpMkLst>
            <pc:docMk/>
            <pc:sldMk cId="3519286138" sldId="284"/>
            <ac:cxnSpMk id="52" creationId="{00000000-0000-0000-0000-000000000000}"/>
          </ac:cxnSpMkLst>
        </pc:cxnChg>
        <pc:cxnChg chg="mod">
          <ac:chgData name="KimSeri" userId="S::hwalim0327@kw.ac.kr::e8a663ab-dbc6-4541-bd1b-54d5aa612086" providerId="AD" clId="Web-{2785D0C7-FDF9-4746-8697-D08C4C642BB0}" dt="2022-07-08T00:15:41.576" v="42"/>
          <ac:cxnSpMkLst>
            <pc:docMk/>
            <pc:sldMk cId="3519286138" sldId="284"/>
            <ac:cxnSpMk id="53" creationId="{00000000-0000-0000-0000-000000000000}"/>
          </ac:cxnSpMkLst>
        </pc:cxnChg>
        <pc:cxnChg chg="mod">
          <ac:chgData name="KimSeri" userId="S::hwalim0327@kw.ac.kr::e8a663ab-dbc6-4541-bd1b-54d5aa612086" providerId="AD" clId="Web-{2785D0C7-FDF9-4746-8697-D08C4C642BB0}" dt="2022-07-08T00:15:41.576" v="43"/>
          <ac:cxnSpMkLst>
            <pc:docMk/>
            <pc:sldMk cId="3519286138" sldId="284"/>
            <ac:cxnSpMk id="54" creationId="{00000000-0000-0000-0000-000000000000}"/>
          </ac:cxnSpMkLst>
        </pc:cxnChg>
        <pc:cxnChg chg="mod">
          <ac:chgData name="KimSeri" userId="S::hwalim0327@kw.ac.kr::e8a663ab-dbc6-4541-bd1b-54d5aa612086" providerId="AD" clId="Web-{2785D0C7-FDF9-4746-8697-D08C4C642BB0}" dt="2022-07-08T00:15:41.576" v="44"/>
          <ac:cxnSpMkLst>
            <pc:docMk/>
            <pc:sldMk cId="3519286138" sldId="284"/>
            <ac:cxnSpMk id="55" creationId="{00000000-0000-0000-0000-000000000000}"/>
          </ac:cxnSpMkLst>
        </pc:cxnChg>
      </pc:sldChg>
      <pc:sldChg chg="modSp">
        <pc:chgData name="KimSeri" userId="S::hwalim0327@kw.ac.kr::e8a663ab-dbc6-4541-bd1b-54d5aa612086" providerId="AD" clId="Web-{2785D0C7-FDF9-4746-8697-D08C4C642BB0}" dt="2022-07-08T00:15:00.450" v="37" actId="14100"/>
        <pc:sldMkLst>
          <pc:docMk/>
          <pc:sldMk cId="0" sldId="344"/>
        </pc:sldMkLst>
        <pc:spChg chg="mod">
          <ac:chgData name="KimSeri" userId="S::hwalim0327@kw.ac.kr::e8a663ab-dbc6-4541-bd1b-54d5aa612086" providerId="AD" clId="Web-{2785D0C7-FDF9-4746-8697-D08C4C642BB0}" dt="2022-07-08T00:14:03.198" v="14"/>
          <ac:spMkLst>
            <pc:docMk/>
            <pc:sldMk cId="0" sldId="344"/>
            <ac:spMk id="8" creationId="{00000000-0000-0000-0000-000000000000}"/>
          </ac:spMkLst>
        </pc:spChg>
        <pc:spChg chg="mod">
          <ac:chgData name="KimSeri" userId="S::hwalim0327@kw.ac.kr::e8a663ab-dbc6-4541-bd1b-54d5aa612086" providerId="AD" clId="Web-{2785D0C7-FDF9-4746-8697-D08C4C642BB0}" dt="2022-07-08T00:14:10.886" v="17"/>
          <ac:spMkLst>
            <pc:docMk/>
            <pc:sldMk cId="0" sldId="344"/>
            <ac:spMk id="22" creationId="{00000000-0000-0000-0000-000000000000}"/>
          </ac:spMkLst>
        </pc:spChg>
        <pc:spChg chg="mod">
          <ac:chgData name="KimSeri" userId="S::hwalim0327@kw.ac.kr::e8a663ab-dbc6-4541-bd1b-54d5aa612086" providerId="AD" clId="Web-{2785D0C7-FDF9-4746-8697-D08C4C642BB0}" dt="2022-07-08T00:14:18.761" v="20"/>
          <ac:spMkLst>
            <pc:docMk/>
            <pc:sldMk cId="0" sldId="344"/>
            <ac:spMk id="27" creationId="{00000000-0000-0000-0000-000000000000}"/>
          </ac:spMkLst>
        </pc:spChg>
        <pc:spChg chg="mod">
          <ac:chgData name="KimSeri" userId="S::hwalim0327@kw.ac.kr::e8a663ab-dbc6-4541-bd1b-54d5aa612086" providerId="AD" clId="Web-{2785D0C7-FDF9-4746-8697-D08C4C642BB0}" dt="2022-07-08T00:14:26.574" v="23"/>
          <ac:spMkLst>
            <pc:docMk/>
            <pc:sldMk cId="0" sldId="344"/>
            <ac:spMk id="32" creationId="{00000000-0000-0000-0000-000000000000}"/>
          </ac:spMkLst>
        </pc:spChg>
        <pc:spChg chg="mod">
          <ac:chgData name="KimSeri" userId="S::hwalim0327@kw.ac.kr::e8a663ab-dbc6-4541-bd1b-54d5aa612086" providerId="AD" clId="Web-{2785D0C7-FDF9-4746-8697-D08C4C642BB0}" dt="2022-07-08T00:14:45.340" v="27"/>
          <ac:spMkLst>
            <pc:docMk/>
            <pc:sldMk cId="0" sldId="344"/>
            <ac:spMk id="37" creationId="{00000000-0000-0000-0000-000000000000}"/>
          </ac:spMkLst>
        </pc:spChg>
        <pc:grpChg chg="mod">
          <ac:chgData name="KimSeri" userId="S::hwalim0327@kw.ac.kr::e8a663ab-dbc6-4541-bd1b-54d5aa612086" providerId="AD" clId="Web-{2785D0C7-FDF9-4746-8697-D08C4C642BB0}" dt="2022-07-08T00:15:00.263" v="33" actId="14100"/>
          <ac:grpSpMkLst>
            <pc:docMk/>
            <pc:sldMk cId="0" sldId="344"/>
            <ac:grpSpMk id="14" creationId="{00000000-0000-0000-0000-000000000000}"/>
          </ac:grpSpMkLst>
        </pc:grpChg>
        <pc:grpChg chg="mod">
          <ac:chgData name="KimSeri" userId="S::hwalim0327@kw.ac.kr::e8a663ab-dbc6-4541-bd1b-54d5aa612086" providerId="AD" clId="Web-{2785D0C7-FDF9-4746-8697-D08C4C642BB0}" dt="2022-07-08T00:15:00.309" v="34" actId="14100"/>
          <ac:grpSpMkLst>
            <pc:docMk/>
            <pc:sldMk cId="0" sldId="344"/>
            <ac:grpSpMk id="18" creationId="{00000000-0000-0000-0000-000000000000}"/>
          </ac:grpSpMkLst>
        </pc:grpChg>
        <pc:grpChg chg="mod">
          <ac:chgData name="KimSeri" userId="S::hwalim0327@kw.ac.kr::e8a663ab-dbc6-4541-bd1b-54d5aa612086" providerId="AD" clId="Web-{2785D0C7-FDF9-4746-8697-D08C4C642BB0}" dt="2022-07-08T00:15:00.356" v="35" actId="14100"/>
          <ac:grpSpMkLst>
            <pc:docMk/>
            <pc:sldMk cId="0" sldId="344"/>
            <ac:grpSpMk id="23" creationId="{00000000-0000-0000-0000-000000000000}"/>
          </ac:grpSpMkLst>
        </pc:grpChg>
        <pc:grpChg chg="mod">
          <ac:chgData name="KimSeri" userId="S::hwalim0327@kw.ac.kr::e8a663ab-dbc6-4541-bd1b-54d5aa612086" providerId="AD" clId="Web-{2785D0C7-FDF9-4746-8697-D08C4C642BB0}" dt="2022-07-08T00:15:00.403" v="36" actId="14100"/>
          <ac:grpSpMkLst>
            <pc:docMk/>
            <pc:sldMk cId="0" sldId="344"/>
            <ac:grpSpMk id="28" creationId="{00000000-0000-0000-0000-000000000000}"/>
          </ac:grpSpMkLst>
        </pc:grpChg>
        <pc:grpChg chg="mod">
          <ac:chgData name="KimSeri" userId="S::hwalim0327@kw.ac.kr::e8a663ab-dbc6-4541-bd1b-54d5aa612086" providerId="AD" clId="Web-{2785D0C7-FDF9-4746-8697-D08C4C642BB0}" dt="2022-07-08T00:15:00.450" v="37" actId="14100"/>
          <ac:grpSpMkLst>
            <pc:docMk/>
            <pc:sldMk cId="0" sldId="344"/>
            <ac:grpSpMk id="33" creationId="{00000000-0000-0000-0000-000000000000}"/>
          </ac:grpSpMkLst>
        </pc:grpChg>
      </pc:sldChg>
      <pc:sldChg chg="modSp">
        <pc:chgData name="KimSeri" userId="S::hwalim0327@kw.ac.kr::e8a663ab-dbc6-4541-bd1b-54d5aa612086" providerId="AD" clId="Web-{2785D0C7-FDF9-4746-8697-D08C4C642BB0}" dt="2022-07-08T00:20:30.740" v="90" actId="14100"/>
        <pc:sldMkLst>
          <pc:docMk/>
          <pc:sldMk cId="4156352412" sldId="352"/>
        </pc:sldMkLst>
        <pc:grpChg chg="mod">
          <ac:chgData name="KimSeri" userId="S::hwalim0327@kw.ac.kr::e8a663ab-dbc6-4541-bd1b-54d5aa612086" providerId="AD" clId="Web-{2785D0C7-FDF9-4746-8697-D08C4C642BB0}" dt="2022-07-08T00:20:30.693" v="87" actId="14100"/>
          <ac:grpSpMkLst>
            <pc:docMk/>
            <pc:sldMk cId="4156352412" sldId="352"/>
            <ac:grpSpMk id="25" creationId="{0CF63E1D-946E-FC50-2B68-5BB6593371B2}"/>
          </ac:grpSpMkLst>
        </pc:grpChg>
        <pc:grpChg chg="mod">
          <ac:chgData name="KimSeri" userId="S::hwalim0327@kw.ac.kr::e8a663ab-dbc6-4541-bd1b-54d5aa612086" providerId="AD" clId="Web-{2785D0C7-FDF9-4746-8697-D08C4C642BB0}" dt="2022-07-08T00:20:30.709" v="88" actId="14100"/>
          <ac:grpSpMkLst>
            <pc:docMk/>
            <pc:sldMk cId="4156352412" sldId="352"/>
            <ac:grpSpMk id="28" creationId="{00562499-7EA0-93A3-10C4-C6C30959CB71}"/>
          </ac:grpSpMkLst>
        </pc:grpChg>
        <pc:grpChg chg="mod">
          <ac:chgData name="KimSeri" userId="S::hwalim0327@kw.ac.kr::e8a663ab-dbc6-4541-bd1b-54d5aa612086" providerId="AD" clId="Web-{2785D0C7-FDF9-4746-8697-D08C4C642BB0}" dt="2022-07-08T00:20:30.725" v="89" actId="14100"/>
          <ac:grpSpMkLst>
            <pc:docMk/>
            <pc:sldMk cId="4156352412" sldId="352"/>
            <ac:grpSpMk id="32" creationId="{512918B2-6AA8-A687-E367-9D7B220022EC}"/>
          </ac:grpSpMkLst>
        </pc:grpChg>
        <pc:grpChg chg="mod">
          <ac:chgData name="KimSeri" userId="S::hwalim0327@kw.ac.kr::e8a663ab-dbc6-4541-bd1b-54d5aa612086" providerId="AD" clId="Web-{2785D0C7-FDF9-4746-8697-D08C4C642BB0}" dt="2022-07-08T00:20:30.740" v="90" actId="14100"/>
          <ac:grpSpMkLst>
            <pc:docMk/>
            <pc:sldMk cId="4156352412" sldId="352"/>
            <ac:grpSpMk id="42" creationId="{CBB1C1EA-23F4-0BAF-52EB-3DDE77EA5F22}"/>
          </ac:grpSpMkLst>
        </pc:grpChg>
      </pc:sldChg>
      <pc:sldChg chg="modSp">
        <pc:chgData name="KimSeri" userId="S::hwalim0327@kw.ac.kr::e8a663ab-dbc6-4541-bd1b-54d5aa612086" providerId="AD" clId="Web-{2785D0C7-FDF9-4746-8697-D08C4C642BB0}" dt="2022-07-08T00:13:29.244" v="11"/>
        <pc:sldMkLst>
          <pc:docMk/>
          <pc:sldMk cId="2266820246" sldId="358"/>
        </pc:sldMkLst>
        <pc:spChg chg="mod">
          <ac:chgData name="KimSeri" userId="S::hwalim0327@kw.ac.kr::e8a663ab-dbc6-4541-bd1b-54d5aa612086" providerId="AD" clId="Web-{2785D0C7-FDF9-4746-8697-D08C4C642BB0}" dt="2022-07-08T00:13:20.900" v="9"/>
          <ac:spMkLst>
            <pc:docMk/>
            <pc:sldMk cId="2266820246" sldId="358"/>
            <ac:spMk id="3" creationId="{00000000-0000-0000-0000-000000000000}"/>
          </ac:spMkLst>
        </pc:spChg>
        <pc:spChg chg="mod">
          <ac:chgData name="KimSeri" userId="S::hwalim0327@kw.ac.kr::e8a663ab-dbc6-4541-bd1b-54d5aa612086" providerId="AD" clId="Web-{2785D0C7-FDF9-4746-8697-D08C4C642BB0}" dt="2022-07-08T00:13:26.604" v="10"/>
          <ac:spMkLst>
            <pc:docMk/>
            <pc:sldMk cId="2266820246" sldId="358"/>
            <ac:spMk id="18" creationId="{676422FA-3D2B-5D89-103C-AB52562551BA}"/>
          </ac:spMkLst>
        </pc:spChg>
        <pc:spChg chg="mod">
          <ac:chgData name="KimSeri" userId="S::hwalim0327@kw.ac.kr::e8a663ab-dbc6-4541-bd1b-54d5aa612086" providerId="AD" clId="Web-{2785D0C7-FDF9-4746-8697-D08C4C642BB0}" dt="2022-07-08T00:13:29.244" v="11"/>
          <ac:spMkLst>
            <pc:docMk/>
            <pc:sldMk cId="2266820246" sldId="358"/>
            <ac:spMk id="19" creationId="{C6211881-2278-9D21-963C-60522AAD7392}"/>
          </ac:spMkLst>
        </pc:spChg>
      </pc:sldChg>
      <pc:sldChg chg="modSp">
        <pc:chgData name="KimSeri" userId="S::hwalim0327@kw.ac.kr::e8a663ab-dbc6-4541-bd1b-54d5aa612086" providerId="AD" clId="Web-{2785D0C7-FDF9-4746-8697-D08C4C642BB0}" dt="2022-07-08T00:16:32.546" v="46" actId="1076"/>
        <pc:sldMkLst>
          <pc:docMk/>
          <pc:sldMk cId="655607577" sldId="375"/>
        </pc:sldMkLst>
        <pc:spChg chg="mod">
          <ac:chgData name="KimSeri" userId="S::hwalim0327@kw.ac.kr::e8a663ab-dbc6-4541-bd1b-54d5aa612086" providerId="AD" clId="Web-{2785D0C7-FDF9-4746-8697-D08C4C642BB0}" dt="2022-07-08T00:16:32.546" v="46" actId="1076"/>
          <ac:spMkLst>
            <pc:docMk/>
            <pc:sldMk cId="655607577" sldId="375"/>
            <ac:spMk id="21" creationId="{00000000-0000-0000-0000-000000000000}"/>
          </ac:spMkLst>
        </pc:spChg>
        <pc:spChg chg="mod">
          <ac:chgData name="KimSeri" userId="S::hwalim0327@kw.ac.kr::e8a663ab-dbc6-4541-bd1b-54d5aa612086" providerId="AD" clId="Web-{2785D0C7-FDF9-4746-8697-D08C4C642BB0}" dt="2022-07-08T00:16:21.937" v="45" actId="1076"/>
          <ac:spMkLst>
            <pc:docMk/>
            <pc:sldMk cId="655607577" sldId="375"/>
            <ac:spMk id="23" creationId="{00000000-0000-0000-0000-000000000000}"/>
          </ac:spMkLst>
        </pc:spChg>
      </pc:sldChg>
      <pc:sldChg chg="modSp">
        <pc:chgData name="KimSeri" userId="S::hwalim0327@kw.ac.kr::e8a663ab-dbc6-4541-bd1b-54d5aa612086" providerId="AD" clId="Web-{2785D0C7-FDF9-4746-8697-D08C4C642BB0}" dt="2022-07-08T00:16:58.203" v="60" actId="20577"/>
        <pc:sldMkLst>
          <pc:docMk/>
          <pc:sldMk cId="4199608025" sldId="376"/>
        </pc:sldMkLst>
        <pc:spChg chg="mod">
          <ac:chgData name="KimSeri" userId="S::hwalim0327@kw.ac.kr::e8a663ab-dbc6-4541-bd1b-54d5aa612086" providerId="AD" clId="Web-{2785D0C7-FDF9-4746-8697-D08C4C642BB0}" dt="2022-07-08T00:16:58.203" v="60" actId="20577"/>
          <ac:spMkLst>
            <pc:docMk/>
            <pc:sldMk cId="4199608025" sldId="376"/>
            <ac:spMk id="23" creationId="{00000000-0000-0000-0000-000000000000}"/>
          </ac:spMkLst>
        </pc:spChg>
      </pc:sldChg>
      <pc:sldChg chg="modSp">
        <pc:chgData name="KimSeri" userId="S::hwalim0327@kw.ac.kr::e8a663ab-dbc6-4541-bd1b-54d5aa612086" providerId="AD" clId="Web-{2785D0C7-FDF9-4746-8697-D08C4C642BB0}" dt="2022-07-08T00:17:21.313" v="70" actId="20577"/>
        <pc:sldMkLst>
          <pc:docMk/>
          <pc:sldMk cId="1060366104" sldId="377"/>
        </pc:sldMkLst>
        <pc:spChg chg="mod">
          <ac:chgData name="KimSeri" userId="S::hwalim0327@kw.ac.kr::e8a663ab-dbc6-4541-bd1b-54d5aa612086" providerId="AD" clId="Web-{2785D0C7-FDF9-4746-8697-D08C4C642BB0}" dt="2022-07-08T00:17:21.313" v="70" actId="20577"/>
          <ac:spMkLst>
            <pc:docMk/>
            <pc:sldMk cId="1060366104" sldId="377"/>
            <ac:spMk id="15" creationId="{00000000-0000-0000-0000-000000000000}"/>
          </ac:spMkLst>
        </pc:spChg>
      </pc:sldChg>
      <pc:sldChg chg="modSp">
        <pc:chgData name="KimSeri" userId="S::hwalim0327@kw.ac.kr::e8a663ab-dbc6-4541-bd1b-54d5aa612086" providerId="AD" clId="Web-{2785D0C7-FDF9-4746-8697-D08C4C642BB0}" dt="2022-07-08T00:18:26.815" v="75" actId="20577"/>
        <pc:sldMkLst>
          <pc:docMk/>
          <pc:sldMk cId="3928332869" sldId="380"/>
        </pc:sldMkLst>
        <pc:spChg chg="mod">
          <ac:chgData name="KimSeri" userId="S::hwalim0327@kw.ac.kr::e8a663ab-dbc6-4541-bd1b-54d5aa612086" providerId="AD" clId="Web-{2785D0C7-FDF9-4746-8697-D08C4C642BB0}" dt="2022-07-08T00:18:26.815" v="75" actId="20577"/>
          <ac:spMkLst>
            <pc:docMk/>
            <pc:sldMk cId="3928332869" sldId="380"/>
            <ac:spMk id="46" creationId="{00000000-0000-0000-0000-000000000000}"/>
          </ac:spMkLst>
        </pc:spChg>
      </pc:sldChg>
      <pc:sldChg chg="modSp">
        <pc:chgData name="KimSeri" userId="S::hwalim0327@kw.ac.kr::e8a663ab-dbc6-4541-bd1b-54d5aa612086" providerId="AD" clId="Web-{2785D0C7-FDF9-4746-8697-D08C4C642BB0}" dt="2022-07-08T00:18:39.878" v="76" actId="1076"/>
        <pc:sldMkLst>
          <pc:docMk/>
          <pc:sldMk cId="1372863154" sldId="381"/>
        </pc:sldMkLst>
        <pc:spChg chg="mod">
          <ac:chgData name="KimSeri" userId="S::hwalim0327@kw.ac.kr::e8a663ab-dbc6-4541-bd1b-54d5aa612086" providerId="AD" clId="Web-{2785D0C7-FDF9-4746-8697-D08C4C642BB0}" dt="2022-07-08T00:18:39.878" v="76" actId="1076"/>
          <ac:spMkLst>
            <pc:docMk/>
            <pc:sldMk cId="1372863154" sldId="381"/>
            <ac:spMk id="19" creationId="{745EE0D1-CFE4-F759-AC2F-E1BDED1C95D0}"/>
          </ac:spMkLst>
        </pc:spChg>
      </pc:sldChg>
    </pc:docChg>
  </pc:docChgLst>
</pc:chgInfo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FA150-F7C8-4462-BF3E-DB83E0EBA7B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49D55-F9D5-464D-A390-D76C3278F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0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56692"/>
      </p:ext>
    </p:extLst>
  </p:cSld>
  <p:clrMapOvr>
    <a:masterClrMapping/>
  </p:clrMapOvr>
</p:notes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3" name="슬라이드 노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/>
                <a:r>
                  <a:rPr lang="ko-KR" altLang="en-US" dirty="0"/>
                  <a:t>BERT </a:t>
                </a:r>
                <a:r>
                  <a:rPr lang="ko-KR" altLang="en-US" dirty="0" err="1"/>
                  <a:t>pre-training의</a:t>
                </a:r>
                <a:r>
                  <a:rPr lang="ko-KR" altLang="en-US" dirty="0"/>
                  <a:t> 새로운 방법론은 크게 2가지로 나눌 수 있습니다. 하나는 </a:t>
                </a:r>
                <a:r>
                  <a:rPr lang="ko-KR" altLang="en-US" dirty="0" err="1"/>
                  <a:t>Masked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Language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Model</a:t>
                </a:r>
                <a:r>
                  <a:rPr lang="ko-KR" altLang="en-US" dirty="0"/>
                  <a:t>(MLM), 또 다른 하나는 </a:t>
                </a:r>
                <a:r>
                  <a:rPr lang="ko-KR" altLang="en-US" dirty="0" err="1"/>
                  <a:t>next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sentence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prediction이다</a:t>
                </a:r>
                <a:r>
                  <a:rPr lang="ko-KR" altLang="en-US" dirty="0"/>
                  <a:t>.</a:t>
                </a:r>
              </a:p>
              <a:p>
                <a:pPr marL="0" indent="0"/>
                <a:r>
                  <a:rPr lang="ko-KR" altLang="en-US" dirty="0"/>
                  <a:t>기존 방법론 : 앞에 소개한 </a:t>
                </a:r>
                <a:r>
                  <a:rPr lang="ko-KR" altLang="en-US" dirty="0" err="1"/>
                  <a:t>ELMo</a:t>
                </a:r>
                <a:r>
                  <a:rPr lang="ko-KR" altLang="en-US" dirty="0"/>
                  <a:t>, </a:t>
                </a:r>
                <a:r>
                  <a:rPr lang="ko-KR" altLang="en-US" dirty="0" err="1"/>
                  <a:t>OpenAI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GPT는</a:t>
                </a:r>
                <a:r>
                  <a:rPr lang="ko-KR" altLang="en-US" dirty="0"/>
                  <a:t> 일반적인 </a:t>
                </a:r>
                <a:r>
                  <a:rPr lang="ko-KR" altLang="en-US" dirty="0" err="1"/>
                  <a:t>language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model을</a:t>
                </a:r>
                <a:r>
                  <a:rPr lang="ko-KR" altLang="en-US" dirty="0"/>
                  <a:t> 사용하였습니다. 일반적인 </a:t>
                </a:r>
                <a:r>
                  <a:rPr lang="ko-KR" altLang="en-US" dirty="0" err="1"/>
                  <a:t>language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model이란</a:t>
                </a:r>
                <a:r>
                  <a:rPr lang="ko-KR" altLang="en-US" dirty="0"/>
                  <a:t>, 앞의 </a:t>
                </a:r>
                <a:r>
                  <a:rPr lang="ko-KR" altLang="en-US" dirty="0" err="1"/>
                  <a:t>n</a:t>
                </a:r>
                <a:r>
                  <a:rPr lang="ko-KR" altLang="en-US" dirty="0"/>
                  <a:t> 개의 단어를 가지고 뒤의 단어를 예측하는 모델을 세우는 것입니다(</a:t>
                </a:r>
                <a:r>
                  <a:rPr lang="ko-KR" altLang="en-US" dirty="0" err="1"/>
                  <a:t>n-gram</a:t>
                </a:r>
                <a:r>
                  <a:rPr lang="ko-KR" altLang="en-US" dirty="0"/>
                  <a:t>). 하지만 이는 필연적으로 </a:t>
                </a:r>
                <a:r>
                  <a:rPr lang="ko-KR" altLang="en-US" dirty="0" err="1"/>
                  <a:t>unidirectional할</a:t>
                </a:r>
                <a:r>
                  <a:rPr lang="ko-KR" altLang="en-US" dirty="0"/>
                  <a:t> 수 밖에 없고, 이러한 단점을 극복하기 위해 </a:t>
                </a:r>
                <a:r>
                  <a:rPr lang="ko-KR" altLang="en-US" dirty="0" err="1"/>
                  <a:t>ELMo에서는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Bi-LSTM으로</a:t>
                </a:r>
                <a:r>
                  <a:rPr lang="ko-KR" altLang="en-US" dirty="0"/>
                  <a:t> 양방향성을 가지려고 노력하지만, 굉장히 </a:t>
                </a:r>
                <a:r>
                  <a:rPr lang="ko-KR" altLang="en-US" dirty="0" err="1"/>
                  <a:t>shallow한</a:t>
                </a:r>
                <a:r>
                  <a:rPr lang="ko-KR" altLang="en-US" dirty="0"/>
                  <a:t> 양방향성 (단방향 </a:t>
                </a:r>
                <a:r>
                  <a:rPr lang="ko-KR" altLang="en-US" dirty="0" err="1"/>
                  <a:t>concat</a:t>
                </a:r>
                <a:r>
                  <a:rPr lang="ko-KR" altLang="en-US" dirty="0"/>
                  <a:t> 단방향)만을 가질 수 밖에 없었습니다(그림1).</a:t>
                </a:r>
              </a:p>
              <a:p>
                <a:pPr marL="0" indent="0"/>
                <a:endParaRPr lang="ko-KR" altLang="en-US" dirty="0"/>
              </a:p>
            </p:txBody>
          </p:sp>
          <p:sp>
            <p:nvSpPr>
              <p:cNvPr id="4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latinLnBrk="0">
                  <a:buFontTx/>
                  <a:buNone/>
                  <a:defRPr lang="en-GB" altLang="en-US" sz="1200"/>
                </a:lvl1pPr>
              </a:lstStyle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21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776586565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3" name="슬라이드 노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/>
                <a:r>
                  <a:rPr lang="ko-KR" altLang="en-US" dirty="0"/>
                  <a:t>BERT </a:t>
                </a:r>
                <a:r>
                  <a:rPr lang="ko-KR" altLang="en-US" dirty="0" err="1"/>
                  <a:t>pre-training의</a:t>
                </a:r>
                <a:r>
                  <a:rPr lang="ko-KR" altLang="en-US" dirty="0"/>
                  <a:t> 새로운 방법론은 크게 2가지로 나눌 수 있습니다. 하나는 </a:t>
                </a:r>
                <a:r>
                  <a:rPr lang="ko-KR" altLang="en-US" dirty="0" err="1"/>
                  <a:t>Masked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Language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Model</a:t>
                </a:r>
                <a:r>
                  <a:rPr lang="ko-KR" altLang="en-US" dirty="0"/>
                  <a:t>(MLM), 또 다른 하나는 </a:t>
                </a:r>
                <a:r>
                  <a:rPr lang="ko-KR" altLang="en-US" dirty="0" err="1"/>
                  <a:t>next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sentence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prediction이다</a:t>
                </a:r>
                <a:r>
                  <a:rPr lang="ko-KR" altLang="en-US" dirty="0"/>
                  <a:t>.</a:t>
                </a:r>
              </a:p>
              <a:p>
                <a:pPr marL="0" indent="0"/>
                <a:r>
                  <a:rPr lang="ko-KR" altLang="en-US" dirty="0"/>
                  <a:t>기존 방법론 : 앞에 소개한 </a:t>
                </a:r>
                <a:r>
                  <a:rPr lang="ko-KR" altLang="en-US" dirty="0" err="1"/>
                  <a:t>ELMo</a:t>
                </a:r>
                <a:r>
                  <a:rPr lang="ko-KR" altLang="en-US" dirty="0"/>
                  <a:t>, </a:t>
                </a:r>
                <a:r>
                  <a:rPr lang="ko-KR" altLang="en-US" dirty="0" err="1"/>
                  <a:t>OpenAI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GPT는</a:t>
                </a:r>
                <a:r>
                  <a:rPr lang="ko-KR" altLang="en-US" dirty="0"/>
                  <a:t> 일반적인 </a:t>
                </a:r>
                <a:r>
                  <a:rPr lang="ko-KR" altLang="en-US" dirty="0" err="1"/>
                  <a:t>language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model을</a:t>
                </a:r>
                <a:r>
                  <a:rPr lang="ko-KR" altLang="en-US" dirty="0"/>
                  <a:t> 사용하였습니다. 일반적인 </a:t>
                </a:r>
                <a:r>
                  <a:rPr lang="ko-KR" altLang="en-US" dirty="0" err="1"/>
                  <a:t>language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model이란</a:t>
                </a:r>
                <a:r>
                  <a:rPr lang="ko-KR" altLang="en-US" dirty="0"/>
                  <a:t>, 앞의 </a:t>
                </a:r>
                <a:r>
                  <a:rPr lang="ko-KR" altLang="en-US" dirty="0" err="1"/>
                  <a:t>n</a:t>
                </a:r>
                <a:r>
                  <a:rPr lang="ko-KR" altLang="en-US" dirty="0"/>
                  <a:t> 개의 단어를 가지고 뒤의 단어를 예측하는 모델을 세우는 것입니다(</a:t>
                </a:r>
                <a:r>
                  <a:rPr lang="ko-KR" altLang="en-US" dirty="0" err="1"/>
                  <a:t>n-gram</a:t>
                </a:r>
                <a:r>
                  <a:rPr lang="ko-KR" altLang="en-US" dirty="0"/>
                  <a:t>). 하지만 이는 필연적으로 </a:t>
                </a:r>
                <a:r>
                  <a:rPr lang="ko-KR" altLang="en-US" dirty="0" err="1"/>
                  <a:t>unidirectional할</a:t>
                </a:r>
                <a:r>
                  <a:rPr lang="ko-KR" altLang="en-US" dirty="0"/>
                  <a:t> 수 밖에 없고, 이러한 단점을 극복하기 위해 </a:t>
                </a:r>
                <a:r>
                  <a:rPr lang="ko-KR" altLang="en-US" dirty="0" err="1"/>
                  <a:t>ELMo에서는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Bi-LSTM으로</a:t>
                </a:r>
                <a:r>
                  <a:rPr lang="ko-KR" altLang="en-US" dirty="0"/>
                  <a:t> 양방향성을 가지려고 노력하지만, 굉장히 </a:t>
                </a:r>
                <a:r>
                  <a:rPr lang="ko-KR" altLang="en-US" dirty="0" err="1"/>
                  <a:t>shallow한</a:t>
                </a:r>
                <a:r>
                  <a:rPr lang="ko-KR" altLang="en-US" dirty="0"/>
                  <a:t> 양방향성 (단방향 </a:t>
                </a:r>
                <a:r>
                  <a:rPr lang="ko-KR" altLang="en-US" dirty="0" err="1"/>
                  <a:t>concat</a:t>
                </a:r>
                <a:r>
                  <a:rPr lang="ko-KR" altLang="en-US" dirty="0"/>
                  <a:t> 단방향)만을 가질 수 밖에 없었습니다(그림1).</a:t>
                </a:r>
              </a:p>
              <a:p>
                <a:pPr marL="0" indent="0"/>
                <a:endParaRPr lang="ko-KR" altLang="en-US" dirty="0"/>
              </a:p>
            </p:txBody>
          </p:sp>
          <p:sp>
            <p:nvSpPr>
              <p:cNvPr id="4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latinLnBrk="0">
                  <a:buFontTx/>
                  <a:buNone/>
                  <a:defRPr lang="en-GB" altLang="en-US" sz="1200"/>
                </a:lvl1pPr>
              </a:lstStyle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22</a:t>
                </a:fld>
                <a:endParaRPr lang="ko-KR" altLang="en-US"/>
              </a:p>
            </p:txBody>
          </p:sp>
        </p:spTree>
        <p:extLst>
          <p:ext uri="{BB962C8B-B14F-4D97-AF65-F5344CB8AC3E}">
            <p14:creationId val="1084182393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67927"/>
      </p:ext>
    </p:extLst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7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2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E5EF3-82A4-4160-81A9-B276D2DE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663F8C-2628-4B7A-BC11-DF7D1A67A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81D26-177D-412E-B7D1-81024ADC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6E22F-5AEF-42D2-9A52-C824AF13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5F6371-D13A-47EB-85AF-27ED94E0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3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3BE06-FFA4-4D20-B413-8B4AEC21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698461-0878-4F81-AA92-DC58BD36D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3427F-F31B-45BA-9CFC-69AE1DAC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46F3-8208-4A7C-A3D9-3FCFD5D8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B067A-97B1-41F2-AA02-D3B2C122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1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235E12-E2AF-47A0-BDFD-8383C5723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1043-E6C2-4E2F-ACF3-B4F42ABC4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0C35E-9D01-4C21-AD76-FE90B303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DC9DE-F402-4C1E-B9E1-2058B950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BCCE0-8749-4709-B6DA-1EB36BCC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72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C61A3-B646-4051-9CEB-7C2DC7DB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9181-CE28-4DFC-A99B-4ED7B1BB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43C21-7EEE-491A-BE9B-78645CA3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A52E2-9310-457F-9CBA-FB2F2BE3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7031B-D446-4F91-8753-845D7516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42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065AB-7614-442A-9666-51D03CF0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CA4FF-A9AD-4289-91C8-E4699394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9C597-3360-42F2-94D9-6B59E63E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F7D2E-43CF-41E6-A818-C69346BB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6617-BFD3-4E2F-B557-46FD4E28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742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C028-27D6-4F03-8133-662CD75C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498E4-F371-444C-8E03-C877CA7B3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6F36AC-8360-42E4-831D-70B09A3F5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E3EF9-0933-4AF7-AF66-F766DE4B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FFF7E-E543-46C1-A574-9F1EBACF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AACA3-4C02-4CBC-ADE6-29AADE1A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0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A6E8-0727-4DA1-98FB-27EB169D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94D0E-35D2-4361-9DDD-FEB5BEAD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43F94-2B04-45D3-A03B-4280D5DC6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5D990-EDCE-4E98-A6D0-98247BB6B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D5059B-57BB-4329-A562-EA809A6A2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ECF82B-54A6-48A6-9056-D73946BD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8F11CE-8038-4ECA-A17D-924EADC8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B23646-EBB8-43CA-A3FA-2D5E7EC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F2249-C2C9-4D0A-B215-AC56512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6BD0D8-9F83-4DB5-A28C-22B86C35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A8B23F-EA02-4C8A-A609-97E51799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A6789-D99D-4F6A-AA58-5027A1F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9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365803-BD3C-4007-BE6B-46B203F7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5EC063-F6FE-4672-944F-0F758614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3D74D-26FD-4CBF-B892-7B967990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0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61DEA-18EB-44D3-AD31-A2C4958E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5356F-A648-480B-8092-4F0F1582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53470-9E87-4596-A459-EAC6C516B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E0C48D-65F2-44BE-B39C-875BE826D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C709DB-B934-48E9-9EF7-8503593F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B455B2-AE72-461F-980A-EE3442E5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C4549-BD49-4977-8457-2AF67AD2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E4AD0-5776-4772-82A0-431B2E44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BF4A7-EEDF-48F7-BD72-A149EAD6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A013F-303C-4F5B-88C2-8B0F5F87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B82D2-97E3-432E-B8B8-DE92F3AA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F24EA-42DE-4B0D-A540-FB309325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ABC031-4A6F-4105-85B2-54F8A0B5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2045C-24D4-46B1-B0A4-151EFE50E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4C478-6865-4721-98C0-744E36EE6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EF64E-1B8A-4574-B5C3-5DD3BFB8FDE5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C0ED7-8A9C-4B8E-BF7F-C00B5363C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7BABF5-AE36-4A49-83BD-54E5DE2D5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8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2022-07-07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?>
<Relationships xmlns="http://schemas.openxmlformats.org/package/2006/relationships"><Relationship Id="rId8" Type="http://schemas.openxmlformats.org/officeDocument/2006/relationships/image" Target="../media/image81.png"></Relationship><Relationship Id="rId13" Type="http://schemas.openxmlformats.org/officeDocument/2006/relationships/image" Target="../media/image67.png"></Relationship><Relationship Id="rId3" Type="http://schemas.openxmlformats.org/officeDocument/2006/relationships/image" Target="../media/image76.png"></Relationship><Relationship Id="rId7" Type="http://schemas.openxmlformats.org/officeDocument/2006/relationships/image" Target="../media/image80.png"></Relationship><Relationship Id="rId12" Type="http://schemas.openxmlformats.org/officeDocument/2006/relationships/image" Target="../media/image85.pn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79.png"></Relationship><Relationship Id="rId11" Type="http://schemas.openxmlformats.org/officeDocument/2006/relationships/image" Target="../media/image84.png"></Relationship><Relationship Id="rId5" Type="http://schemas.openxmlformats.org/officeDocument/2006/relationships/image" Target="../media/image78.png"></Relationship><Relationship Id="rId10" Type="http://schemas.openxmlformats.org/officeDocument/2006/relationships/image" Target="../media/image83.png"></Relationship><Relationship Id="rId4" Type="http://schemas.openxmlformats.org/officeDocument/2006/relationships/image" Target="../media/image77.png"></Relationship><Relationship Id="rId9" Type="http://schemas.openxmlformats.org/officeDocument/2006/relationships/image" Target="../media/image82.png"></Relationship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8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25.png"/><Relationship Id="rId3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102.png"></Relationship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67.png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103.png"></Relationship><Relationship Id="rId2" Type="http://schemas.openxmlformats.org/officeDocument/2006/relationships/notesSlide" Target="../notesSlides/notesSlide22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67.png"></Relationship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2.xml.rels><?xml version="1.0" encoding="UTF-8"?>
<Relationships xmlns="http://schemas.openxmlformats.org/package/2006/relationships"><Relationship Id="rId3" Type="http://schemas.openxmlformats.org/officeDocument/2006/relationships/image" Target="../media/image67.png"></Relationship><Relationship Id="rId2" Type="http://schemas.openxmlformats.org/officeDocument/2006/relationships/image" Target="../media/image116.png"></Relationship><Relationship Id="rId4" Type="http://schemas.openxmlformats.org/officeDocument/2006/relationships/image" Target="../media/image117.gif"></Relationship><Relationship Id="rId5" Type="http://schemas.openxmlformats.org/officeDocument/2006/relationships/slideLayout" Target="../slideLayouts/slideLayout7.xml"></Relationship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15055" TargetMode="External"/><Relationship Id="rId2" Type="http://schemas.openxmlformats.org/officeDocument/2006/relationships/hyperlink" Target="https://trendmonitor.co.kr/tmweb/trend/allTrend/detail.do?bIdx=1257&amp;code=0301&amp;trendType=CKORE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69.png"></Relationship><Relationship Id="rId7" Type="http://schemas.openxmlformats.org/officeDocument/2006/relationships/image" Target="../media/image67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72.jpeg"></Relationship><Relationship Id="rId5" Type="http://schemas.openxmlformats.org/officeDocument/2006/relationships/image" Target="../media/image71.png"></Relationship><Relationship Id="rId4" Type="http://schemas.openxmlformats.org/officeDocument/2006/relationships/image" Target="../media/image70.png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73.pn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7.xml"></Relationship><Relationship Id="rId4" Type="http://schemas.openxmlformats.org/officeDocument/2006/relationships/image" Target="../media/image67.png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74.pn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7.xml"></Relationship><Relationship Id="rId5" Type="http://schemas.openxmlformats.org/officeDocument/2006/relationships/image" Target="../media/image67.png"></Relationship><Relationship Id="rId4" Type="http://schemas.openxmlformats.org/officeDocument/2006/relationships/image" Target="../media/image75.png"></Relationship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510" y="-246380"/>
            <a:ext cx="12414250" cy="2459990"/>
            <a:chOff x="-16510" y="-246380"/>
            <a:chExt cx="12414250" cy="2459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510" y="-246380"/>
              <a:ext cx="12414250" cy="24599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4560" y="-71755"/>
            <a:ext cx="7827010" cy="15894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590" y="2759075"/>
            <a:ext cx="3420745" cy="4546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590" y="3977005"/>
            <a:ext cx="2236470" cy="4121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940" y="5532755"/>
            <a:ext cx="1566545" cy="4337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62090" y="3999230"/>
            <a:ext cx="875030" cy="4349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8335" y="509905"/>
            <a:ext cx="1113155" cy="963930"/>
            <a:chOff x="9538335" y="509905"/>
            <a:chExt cx="1113155" cy="96393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12630" y="435610"/>
              <a:ext cx="963930" cy="1113155"/>
              <a:chOff x="9612630" y="435610"/>
              <a:chExt cx="963930" cy="1113155"/>
            </a:xfrm>
          </p:grpSpPr>
          <p:pic>
            <p:nvPicPr>
              <p:cNvPr id="12" name="Object 11" descr="C:/Users/anaconda/AppData/Roaming/PolarisOffice/ETemp/8848_6555856/image7.png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5400000">
                <a:off x="9612630" y="435610"/>
                <a:ext cx="965200" cy="1114425"/>
              </a:xfrm>
              <a:prstGeom prst="rect">
                <a:avLst/>
              </a:prstGeom>
              <a:noFill/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771380" y="668655"/>
              <a:ext cx="647065" cy="647065"/>
              <a:chOff x="9771380" y="668655"/>
              <a:chExt cx="647065" cy="647065"/>
            </a:xfrm>
          </p:grpSpPr>
          <p:pic>
            <p:nvPicPr>
              <p:cNvPr id="15" name="Object 14" descr="C:/Users/anaconda/AppData/Roaming/PolarisOffice/ETemp/8848_6555856/image8.png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71380" y="668655"/>
                <a:ext cx="648335" cy="648335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2045" y="4351020"/>
            <a:ext cx="1654810" cy="11842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2045" y="5986780"/>
            <a:ext cx="2393315" cy="4540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79870" y="3193415"/>
            <a:ext cx="4350385" cy="7054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700" y="725805"/>
            <a:ext cx="6045835" cy="1659890"/>
          </a:xfrm>
          <a:prstGeom prst="rect">
            <a:avLst/>
          </a:prstGeom>
          <a:noFill/>
        </p:spPr>
      </p:pic>
      <p:grpSp>
        <p:nvGrpSpPr>
          <p:cNvPr id="1005" name="그룹 1005"/>
          <p:cNvGrpSpPr/>
          <p:nvPr/>
        </p:nvGrpSpPr>
        <p:grpSpPr>
          <a:xfrm>
            <a:off x="5827395" y="2460625"/>
            <a:ext cx="5183505" cy="727075"/>
            <a:chOff x="5827395" y="2460625"/>
            <a:chExt cx="5183505" cy="7270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62090" y="2604770"/>
              <a:ext cx="4448810" cy="439420"/>
            </a:xfrm>
            <a:prstGeom prst="rect">
              <a:avLst/>
            </a:prstGeom>
            <a:noFill/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7395" y="2460625"/>
              <a:ext cx="727075" cy="727075"/>
            </a:xfrm>
            <a:prstGeom prst="rect">
              <a:avLst/>
            </a:prstGeom>
            <a:noFill/>
          </p:spPr>
        </p:pic>
      </p:grpSp>
      <p:grpSp>
        <p:nvGrpSpPr>
          <p:cNvPr id="1007" name="그룹 1007"/>
          <p:cNvGrpSpPr/>
          <p:nvPr/>
        </p:nvGrpSpPr>
        <p:grpSpPr>
          <a:xfrm>
            <a:off x="-9525" y="1525270"/>
            <a:ext cx="2014220" cy="681990"/>
            <a:chOff x="-9525" y="1525270"/>
            <a:chExt cx="2014220" cy="6819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25" y="1525270"/>
              <a:ext cx="2014855" cy="682625"/>
            </a:xfrm>
            <a:prstGeom prst="rect">
              <a:avLst/>
            </a:prstGeom>
            <a:noFill/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72910" y="4368165"/>
            <a:ext cx="4690110" cy="2330450"/>
          </a:xfrm>
          <a:prstGeom prst="rect">
            <a:avLst/>
          </a:prstGeom>
        </p:spPr>
      </p:pic>
      <p:pic>
        <p:nvPicPr>
          <p:cNvPr id="1008" name="그림 1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395" y="3874770"/>
            <a:ext cx="727075" cy="727075"/>
          </a:xfrm>
          <a:prstGeom prst="rect">
            <a:avLst/>
          </a:prstGeom>
          <a:noFill/>
        </p:spPr>
      </p:pic>
      <p:pic>
        <p:nvPicPr>
          <p:cNvPr id="1009" name="그림 2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0" y="2628265"/>
            <a:ext cx="727075" cy="727075"/>
          </a:xfrm>
          <a:prstGeom prst="rect">
            <a:avLst/>
          </a:prstGeom>
          <a:noFill/>
        </p:spPr>
      </p:pic>
      <p:pic>
        <p:nvPicPr>
          <p:cNvPr id="1010" name="그림 3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30" y="3818890"/>
            <a:ext cx="727075" cy="727075"/>
          </a:xfrm>
          <a:prstGeom prst="rect">
            <a:avLst/>
          </a:prstGeom>
          <a:noFill/>
        </p:spPr>
      </p:pic>
      <p:pic>
        <p:nvPicPr>
          <p:cNvPr id="1011" name="그림 4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15" y="5382260"/>
            <a:ext cx="727075" cy="727075"/>
          </a:xfrm>
          <a:prstGeom prst="rect">
            <a:avLst/>
          </a:prstGeom>
          <a:noFill/>
        </p:spPr>
      </p:pic>
      <p:grpSp>
        <p:nvGrpSpPr>
          <p:cNvPr id="1018" name="그룹 12"/>
          <p:cNvGrpSpPr/>
          <p:nvPr/>
        </p:nvGrpSpPr>
        <p:grpSpPr>
          <a:xfrm>
            <a:off x="1046480" y="3180715"/>
            <a:ext cx="3548380" cy="739775"/>
            <a:chOff x="1046480" y="3180715"/>
            <a:chExt cx="3548380" cy="7397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045" y="3180715"/>
              <a:ext cx="3472815" cy="739775"/>
            </a:xfrm>
            <a:prstGeom prst="rect">
              <a:avLst/>
            </a:prstGeom>
            <a:noFill/>
          </p:spPr>
        </p:pic>
        <p:sp>
          <p:nvSpPr>
            <p:cNvPr id="1017" name="텍스트 상자 10"/>
            <p:cNvSpPr txBox="1">
              <a:spLocks/>
            </p:cNvSpPr>
            <p:nvPr/>
          </p:nvSpPr>
          <p:spPr>
            <a:xfrm>
              <a:off x="1046480" y="3192780"/>
              <a:ext cx="1183640" cy="26225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100" b="0">
                  <a:latin typeface="나눔스퀘어_ac Bold" charset="0"/>
                  <a:ea typeface="나눔스퀘어_ac Bold" charset="0"/>
                </a:rPr>
                <a:t>3 팀 : 4김1박</a:t>
              </a:r>
              <a:endParaRPr lang="ko-KR" altLang="en-US" sz="1100" b="0">
                <a:latin typeface="나눔스퀘어_ac Bold" charset="0"/>
                <a:ea typeface="나눔스퀘어_ac Bold" charset="0"/>
              </a:endParaRPr>
            </a:p>
          </p:txBody>
        </p:sp>
      </p:grpSp>
      <p:pic>
        <p:nvPicPr>
          <p:cNvPr id="1019" name="그림 44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" y="844550"/>
            <a:ext cx="2012315" cy="695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84208D-F3A9-46FE-9387-28E5670A6EC7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>
            <a:off x="1027430" y="297180"/>
            <a:ext cx="609663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2.1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개발 환경 선정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47A84A-EE9F-C7F8-D16E-EB82B629C97C}"/>
              </a:ext>
            </a:extLst>
          </p:cNvPr>
          <p:cNvGrpSpPr/>
          <p:nvPr/>
        </p:nvGrpSpPr>
        <p:grpSpPr>
          <a:xfrm>
            <a:off x="774700" y="1121790"/>
            <a:ext cx="10763885" cy="5254559"/>
            <a:chOff x="830580" y="1353185"/>
            <a:chExt cx="10763885" cy="4770120"/>
          </a:xfrm>
        </p:grpSpPr>
        <p:sp>
          <p:nvSpPr>
            <p:cNvPr id="40" name="사각형: 둥근 모서리 39"/>
            <p:cNvSpPr>
              <a:spLocks/>
            </p:cNvSpPr>
            <p:nvPr/>
          </p:nvSpPr>
          <p:spPr>
            <a:xfrm>
              <a:off x="1062990" y="4493260"/>
              <a:ext cx="10531475" cy="1630045"/>
            </a:xfrm>
            <a:prstGeom prst="roundRect">
              <a:avLst/>
            </a:prstGeom>
            <a:solidFill>
              <a:srgbClr val="FFD34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사각형: 둥근 모서리 41"/>
            <p:cNvSpPr>
              <a:spLocks/>
            </p:cNvSpPr>
            <p:nvPr/>
          </p:nvSpPr>
          <p:spPr>
            <a:xfrm>
              <a:off x="1062990" y="1357630"/>
              <a:ext cx="5040630" cy="2700655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31" name="그림 30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609" y="2438400"/>
              <a:ext cx="1470025" cy="1475740"/>
            </a:xfrm>
            <a:prstGeom prst="rect">
              <a:avLst/>
            </a:prstGeom>
            <a:noFill/>
          </p:spPr>
        </p:pic>
        <p:pic>
          <p:nvPicPr>
            <p:cNvPr id="35" name="그림 34"/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6365" y="2828290"/>
              <a:ext cx="932815" cy="1080770"/>
            </a:xfrm>
            <a:prstGeom prst="rect">
              <a:avLst/>
            </a:prstGeom>
            <a:noFill/>
          </p:spPr>
        </p:pic>
        <p:pic>
          <p:nvPicPr>
            <p:cNvPr id="37" name="그림 36"/>
            <p:cNvPicPr>
              <a:picLocks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80" y="1917065"/>
              <a:ext cx="1920875" cy="1080770"/>
            </a:xfrm>
            <a:prstGeom prst="rect">
              <a:avLst/>
            </a:prstGeom>
            <a:noFill/>
          </p:spPr>
        </p:pic>
        <p:sp>
          <p:nvSpPr>
            <p:cNvPr id="41" name="사각형: 둥근 모서리 40"/>
            <p:cNvSpPr>
              <a:spLocks/>
            </p:cNvSpPr>
            <p:nvPr/>
          </p:nvSpPr>
          <p:spPr>
            <a:xfrm>
              <a:off x="6548120" y="1357630"/>
              <a:ext cx="5040630" cy="2700655"/>
            </a:xfrm>
            <a:prstGeom prst="roundRect">
              <a:avLst/>
            </a:prstGeom>
            <a:solidFill>
              <a:srgbClr val="FFE67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6570" y="4855210"/>
              <a:ext cx="1080770" cy="900430"/>
            </a:xfrm>
            <a:prstGeom prst="rect">
              <a:avLst/>
            </a:prstGeom>
            <a:noFill/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3490" y="4855210"/>
              <a:ext cx="2093595" cy="900430"/>
            </a:xfrm>
            <a:prstGeom prst="rect">
              <a:avLst/>
            </a:prstGeom>
            <a:noFill/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2585" y="4855210"/>
              <a:ext cx="900430" cy="900430"/>
            </a:xfrm>
            <a:prstGeom prst="rect">
              <a:avLst/>
            </a:prstGeom>
            <a:noFill/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0260" y="4855210"/>
              <a:ext cx="1200785" cy="900430"/>
            </a:xfrm>
            <a:prstGeom prst="rect">
              <a:avLst/>
            </a:prstGeom>
            <a:noFill/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4430" y="1856740"/>
              <a:ext cx="886460" cy="869315"/>
            </a:xfrm>
            <a:prstGeom prst="rect">
              <a:avLst/>
            </a:prstGeom>
            <a:noFill/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010" y="4855210"/>
              <a:ext cx="2390140" cy="900430"/>
            </a:xfrm>
            <a:prstGeom prst="rect">
              <a:avLst/>
            </a:prstGeom>
            <a:noFill/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4475" y="2019300"/>
              <a:ext cx="2559685" cy="1978025"/>
            </a:xfrm>
            <a:prstGeom prst="rect">
              <a:avLst/>
            </a:prstGeom>
            <a:noFill/>
          </p:spPr>
        </p:pic>
        <p:sp>
          <p:nvSpPr>
            <p:cNvPr id="70" name="텍스트 상자 20"/>
            <p:cNvSpPr txBox="1">
              <a:spLocks/>
            </p:cNvSpPr>
            <p:nvPr/>
          </p:nvSpPr>
          <p:spPr>
            <a:xfrm>
              <a:off x="8312785" y="1353185"/>
              <a:ext cx="1443355" cy="431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2200">
                  <a:latin typeface="맑은 고딕" charset="0"/>
                  <a:ea typeface="맑은 고딕" charset="0"/>
                </a:rPr>
                <a:t>웹 디자인</a:t>
              </a:r>
              <a:endParaRPr lang="ko-KR" altLang="en-US" sz="2200"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텍스트 상자 21"/>
            <p:cNvSpPr txBox="1">
              <a:spLocks/>
            </p:cNvSpPr>
            <p:nvPr/>
          </p:nvSpPr>
          <p:spPr>
            <a:xfrm>
              <a:off x="5581015" y="4476115"/>
              <a:ext cx="1443355" cy="431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2200">
                  <a:latin typeface="맑은 고딕" charset="0"/>
                  <a:ea typeface="맑은 고딕" charset="0"/>
                </a:rPr>
                <a:t>알고리즘</a:t>
              </a:r>
              <a:endParaRPr lang="ko-KR" altLang="en-US" sz="2200">
                <a:latin typeface="맑은 고딕" charset="0"/>
                <a:ea typeface="맑은 고딕" charset="0"/>
              </a:endParaRPr>
            </a:p>
          </p:txBody>
        </p:sp>
        <p:sp>
          <p:nvSpPr>
            <p:cNvPr id="72" name="도형 68"/>
            <p:cNvSpPr>
              <a:spLocks/>
            </p:cNvSpPr>
            <p:nvPr/>
          </p:nvSpPr>
          <p:spPr>
            <a:xfrm>
              <a:off x="2688590" y="1355090"/>
              <a:ext cx="1797050" cy="523875"/>
            </a:xfrm>
            <a:prstGeom prst="roundRect">
              <a:avLst/>
            </a:prstGeom>
            <a:solidFill>
              <a:schemeClr val="bg1"/>
            </a:solidFill>
            <a:ln w="38100" cap="flat" cmpd="sng">
              <a:solidFill>
                <a:srgbClr val="FFD72D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200" b="1">
                  <a:solidFill>
                    <a:schemeClr val="tx1"/>
                  </a:solidFill>
                </a:rPr>
                <a:t>개발 환경</a:t>
              </a:r>
            </a:p>
          </p:txBody>
        </p:sp>
        <p:sp>
          <p:nvSpPr>
            <p:cNvPr id="73" name="도형 69"/>
            <p:cNvSpPr>
              <a:spLocks/>
            </p:cNvSpPr>
            <p:nvPr/>
          </p:nvSpPr>
          <p:spPr>
            <a:xfrm>
              <a:off x="5367655" y="4498340"/>
              <a:ext cx="1797050" cy="523875"/>
            </a:xfrm>
            <a:prstGeom prst="roundRect">
              <a:avLst/>
            </a:prstGeom>
            <a:solidFill>
              <a:schemeClr val="bg1"/>
            </a:solidFill>
            <a:ln w="38100" cap="flat" cmpd="sng">
              <a:solidFill>
                <a:srgbClr val="FFD72D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200" b="1">
                  <a:solidFill>
                    <a:schemeClr val="tx1"/>
                  </a:solidFill>
                </a:rPr>
                <a:t>알고리즘</a:t>
              </a:r>
            </a:p>
          </p:txBody>
        </p:sp>
        <p:sp>
          <p:nvSpPr>
            <p:cNvPr id="74" name="도형 70"/>
            <p:cNvSpPr>
              <a:spLocks/>
            </p:cNvSpPr>
            <p:nvPr/>
          </p:nvSpPr>
          <p:spPr>
            <a:xfrm>
              <a:off x="8242300" y="1356995"/>
              <a:ext cx="1797050" cy="523875"/>
            </a:xfrm>
            <a:prstGeom prst="roundRect">
              <a:avLst/>
            </a:prstGeom>
            <a:solidFill>
              <a:schemeClr val="bg1"/>
            </a:solidFill>
            <a:ln w="38100" cap="flat" cmpd="sng">
              <a:solidFill>
                <a:srgbClr val="FFD72D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200" b="1">
                  <a:solidFill>
                    <a:schemeClr val="tx1"/>
                  </a:solidFill>
                </a:rPr>
                <a:t>웹 디자인</a:t>
              </a:r>
            </a:p>
          </p:txBody>
        </p:sp>
      </p:grpSp>
      <p:pic>
        <p:nvPicPr>
          <p:cNvPr id="75" name="그림 4" descr="C:/Users/user/AppData/Roaming/PolarisOffice/ETemp/16312_15318592/image3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C061A1-26B1-647B-5C29-9B63CA988A42}"/>
              </a:ext>
            </a:extLst>
          </p:cNvPr>
          <p:cNvSpPr txBox="1">
            <a:spLocks/>
          </p:cNvSpPr>
          <p:nvPr/>
        </p:nvSpPr>
        <p:spPr>
          <a:xfrm>
            <a:off x="8897960" y="336822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</p:spTree>
    <p:extLst>
      <p:ext uri="{BB962C8B-B14F-4D97-AF65-F5344CB8AC3E}">
        <p14:creationId xmlns:p14="http://schemas.microsoft.com/office/powerpoint/2010/main" val="191534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84208D-F3A9-46FE-9387-28E5670A6EC7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>
            <a:spLocks/>
          </p:cNvSpPr>
          <p:nvPr/>
        </p:nvSpPr>
        <p:spPr>
          <a:xfrm>
            <a:off x="1356995" y="2272030"/>
            <a:ext cx="2428240" cy="2400300"/>
          </a:xfrm>
          <a:prstGeom prst="ellipse">
            <a:avLst/>
          </a:prstGeom>
          <a:noFill/>
          <a:ln w="38100" cap="flat" cmpd="sng">
            <a:solidFill>
              <a:srgbClr val="FABE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5220970" y="2216150"/>
            <a:ext cx="2428240" cy="2400300"/>
          </a:xfrm>
          <a:prstGeom prst="ellipse">
            <a:avLst/>
          </a:prstGeom>
          <a:noFill/>
          <a:ln w="38100" cap="flat" cmpd="sng">
            <a:solidFill>
              <a:srgbClr val="FFD34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8964930" y="2267585"/>
            <a:ext cx="2428240" cy="2400300"/>
          </a:xfrm>
          <a:prstGeom prst="ellipse">
            <a:avLst/>
          </a:prstGeom>
          <a:noFill/>
          <a:ln w="38100" cap="flat" cmpd="sng">
            <a:solidFill>
              <a:srgbClr val="FFDD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사각형: 둥근 모서리 9"/>
          <p:cNvSpPr>
            <a:spLocks/>
          </p:cNvSpPr>
          <p:nvPr/>
        </p:nvSpPr>
        <p:spPr>
          <a:xfrm>
            <a:off x="1492250" y="5197475"/>
            <a:ext cx="2182495" cy="47879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597025" y="5251450"/>
            <a:ext cx="199009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spc="-130" dirty="0">
                <a:solidFill>
                  <a:srgbClr val="2F2D2D"/>
                </a:solidFill>
              </a:rPr>
              <a:t>데이터 수집</a:t>
            </a:r>
            <a:endParaRPr lang="ko-KR" altLang="en-US" b="1" dirty="0">
              <a:solidFill>
                <a:srgbClr val="2F2D2D"/>
              </a:solidFill>
            </a:endParaRPr>
          </a:p>
        </p:txBody>
      </p:sp>
      <p:sp>
        <p:nvSpPr>
          <p:cNvPr id="12" name="이등변 삼각형 11"/>
          <p:cNvSpPr>
            <a:spLocks/>
          </p:cNvSpPr>
          <p:nvPr/>
        </p:nvSpPr>
        <p:spPr>
          <a:xfrm flipV="1">
            <a:off x="2504440" y="4633595"/>
            <a:ext cx="334645" cy="260350"/>
          </a:xfrm>
          <a:prstGeom prst="triangle">
            <a:avLst/>
          </a:prstGeom>
          <a:solidFill>
            <a:srgbClr val="FABE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4" name="이등변 삼각형 13"/>
          <p:cNvSpPr>
            <a:spLocks/>
          </p:cNvSpPr>
          <p:nvPr/>
        </p:nvSpPr>
        <p:spPr>
          <a:xfrm flipV="1">
            <a:off x="6367780" y="4594225"/>
            <a:ext cx="334645" cy="260350"/>
          </a:xfrm>
          <a:prstGeom prst="triangle">
            <a:avLst/>
          </a:prstGeom>
          <a:solidFill>
            <a:srgbClr val="FFD34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사각형: 둥근 모서리 14"/>
          <p:cNvSpPr>
            <a:spLocks/>
          </p:cNvSpPr>
          <p:nvPr/>
        </p:nvSpPr>
        <p:spPr>
          <a:xfrm>
            <a:off x="5514340" y="5141595"/>
            <a:ext cx="1902460" cy="47879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5741035" y="5187315"/>
            <a:ext cx="158242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spc="-130">
                <a:solidFill>
                  <a:srgbClr val="2F2D2D"/>
                </a:solidFill>
              </a:rPr>
              <a:t>문장 틀 생성</a:t>
            </a:r>
            <a:endParaRPr lang="ko-KR" altLang="en-US" b="1">
              <a:solidFill>
                <a:srgbClr val="2F2D2D"/>
              </a:solidFill>
            </a:endParaRPr>
          </a:p>
        </p:txBody>
      </p:sp>
      <p:sp>
        <p:nvSpPr>
          <p:cNvPr id="17" name="이등변 삼각형 16"/>
          <p:cNvSpPr>
            <a:spLocks/>
          </p:cNvSpPr>
          <p:nvPr/>
        </p:nvSpPr>
        <p:spPr>
          <a:xfrm flipV="1">
            <a:off x="10147300" y="4645025"/>
            <a:ext cx="334645" cy="260350"/>
          </a:xfrm>
          <a:prstGeom prst="triangle">
            <a:avLst/>
          </a:prstGeom>
          <a:solidFill>
            <a:srgbClr val="FFDD7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8" name="사각형: 둥근 모서리 17"/>
          <p:cNvSpPr>
            <a:spLocks/>
          </p:cNvSpPr>
          <p:nvPr/>
        </p:nvSpPr>
        <p:spPr>
          <a:xfrm>
            <a:off x="9103360" y="5197475"/>
            <a:ext cx="2241550" cy="47879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9408795" y="5233035"/>
            <a:ext cx="168402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spc="-140">
                <a:solidFill>
                  <a:srgbClr val="2F2D2D"/>
                </a:solidFill>
              </a:rPr>
              <a:t>예외처리</a:t>
            </a:r>
            <a:endParaRPr lang="ko-KR" altLang="en-US" b="1">
              <a:solidFill>
                <a:srgbClr val="2F2D2D"/>
              </a:solidFill>
            </a:endParaRPr>
          </a:p>
        </p:txBody>
      </p:sp>
      <p:sp>
        <p:nvSpPr>
          <p:cNvPr id="25" name="텍스트 상자 4"/>
          <p:cNvSpPr txBox="1">
            <a:spLocks/>
          </p:cNvSpPr>
          <p:nvPr/>
        </p:nvSpPr>
        <p:spPr>
          <a:xfrm>
            <a:off x="1017905" y="299720"/>
            <a:ext cx="6097905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2.2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훈련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데이터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셋 수집 및 전처리</a:t>
            </a:r>
          </a:p>
        </p:txBody>
      </p:sp>
      <p:pic>
        <p:nvPicPr>
          <p:cNvPr id="26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85" y="2411095"/>
            <a:ext cx="2201545" cy="2075815"/>
          </a:xfrm>
          <a:prstGeom prst="rect">
            <a:avLst/>
          </a:prstGeom>
          <a:noFill/>
        </p:spPr>
      </p:pic>
      <p:pic>
        <p:nvPicPr>
          <p:cNvPr id="27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70" y="2178685"/>
            <a:ext cx="2201545" cy="2339340"/>
          </a:xfrm>
          <a:prstGeom prst="rect">
            <a:avLst/>
          </a:prstGeom>
          <a:noFill/>
        </p:spPr>
      </p:pic>
      <p:pic>
        <p:nvPicPr>
          <p:cNvPr id="28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45" y="2367915"/>
            <a:ext cx="2222500" cy="2294255"/>
          </a:xfrm>
          <a:prstGeom prst="rect">
            <a:avLst/>
          </a:prstGeom>
          <a:noFill/>
        </p:spPr>
      </p:pic>
      <p:pic>
        <p:nvPicPr>
          <p:cNvPr id="29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grpSp>
        <p:nvGrpSpPr>
          <p:cNvPr id="22" name="그룹 11">
            <a:extLst>
              <a:ext uri="{FF2B5EF4-FFF2-40B4-BE49-F238E27FC236}">
                <a16:creationId xmlns:a16="http://schemas.microsoft.com/office/drawing/2014/main" id="{CA9F2EA4-A4FA-EADC-6AE7-B2CBD0BCE04E}"/>
              </a:ext>
            </a:extLst>
          </p:cNvPr>
          <p:cNvGrpSpPr/>
          <p:nvPr/>
        </p:nvGrpSpPr>
        <p:grpSpPr>
          <a:xfrm>
            <a:off x="1097915" y="1010920"/>
            <a:ext cx="10517505" cy="544830"/>
            <a:chOff x="1097915" y="1010920"/>
            <a:chExt cx="10517505" cy="544830"/>
          </a:xfrm>
        </p:grpSpPr>
        <p:sp>
          <p:nvSpPr>
            <p:cNvPr id="23" name="도형 9">
              <a:extLst>
                <a:ext uri="{FF2B5EF4-FFF2-40B4-BE49-F238E27FC236}">
                  <a16:creationId xmlns:a16="http://schemas.microsoft.com/office/drawing/2014/main" id="{8392F4F8-28B2-5A50-5747-68FE8A2820E0}"/>
                </a:ext>
              </a:extLst>
            </p:cNvPr>
            <p:cNvSpPr>
              <a:spLocks/>
            </p:cNvSpPr>
            <p:nvPr/>
          </p:nvSpPr>
          <p:spPr>
            <a:xfrm>
              <a:off x="1097915" y="101092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" name="텍스트 상자 10">
              <a:extLst>
                <a:ext uri="{FF2B5EF4-FFF2-40B4-BE49-F238E27FC236}">
                  <a16:creationId xmlns:a16="http://schemas.microsoft.com/office/drawing/2014/main" id="{458B209F-54F9-867A-8E5B-27FDA04FAA8F}"/>
                </a:ext>
              </a:extLst>
            </p:cNvPr>
            <p:cNvSpPr txBox="1">
              <a:spLocks/>
            </p:cNvSpPr>
            <p:nvPr/>
          </p:nvSpPr>
          <p:spPr>
            <a:xfrm>
              <a:off x="1141095" y="1075055"/>
              <a:ext cx="10474325" cy="4616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 err="1">
                  <a:solidFill>
                    <a:srgbClr val="2F2D2D"/>
                  </a:solidFill>
                </a:rPr>
                <a:t>크롤링을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 통한 데이터 수집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, </a:t>
              </a:r>
              <a:r>
                <a:rPr lang="ko-KR" altLang="en-US" sz="1600" b="1" dirty="0" err="1">
                  <a:solidFill>
                    <a:srgbClr val="2F2D2D"/>
                  </a:solidFill>
                </a:rPr>
                <a:t>문장틀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 생성 후 문장 확대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 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및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 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예외처리를 통해 훈련 </a:t>
              </a:r>
              <a:r>
                <a:rPr lang="ko-KR" altLang="en-US" sz="1600" b="1" dirty="0" err="1">
                  <a:solidFill>
                    <a:srgbClr val="2F2D2D"/>
                  </a:solidFill>
                </a:rPr>
                <a:t>데이터셋의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 정확도를 높임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 </a:t>
              </a:r>
              <a:endParaRPr lang="ko-KR" altLang="en-US" sz="1600" b="1" dirty="0">
                <a:solidFill>
                  <a:srgbClr val="2F2D2D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D5CED5F-EE5D-73C0-1D04-0040E74249C6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</p:spTree>
    <p:extLst>
      <p:ext uri="{BB962C8B-B14F-4D97-AF65-F5344CB8AC3E}">
        <p14:creationId xmlns:p14="http://schemas.microsoft.com/office/powerpoint/2010/main" val="135369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0AEA135-A376-41CB-8C72-00E7F1C74D6E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333540D-E521-8576-E02E-13870878B41F}"/>
              </a:ext>
            </a:extLst>
          </p:cNvPr>
          <p:cNvGrpSpPr/>
          <p:nvPr/>
        </p:nvGrpSpPr>
        <p:grpSpPr>
          <a:xfrm>
            <a:off x="6346825" y="4438015"/>
            <a:ext cx="5240655" cy="2211705"/>
            <a:chOff x="6346825" y="4438015"/>
            <a:chExt cx="5240655" cy="2211705"/>
          </a:xfrm>
        </p:grpSpPr>
        <p:pic>
          <p:nvPicPr>
            <p:cNvPr id="90" name="그림 8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825" y="4438015"/>
              <a:ext cx="5241290" cy="2211705"/>
            </a:xfrm>
            <a:prstGeom prst="rect">
              <a:avLst/>
            </a:prstGeom>
            <a:noFill/>
          </p:spPr>
        </p:pic>
        <p:sp>
          <p:nvSpPr>
            <p:cNvPr id="93" name="직사각형 92"/>
            <p:cNvSpPr>
              <a:spLocks/>
            </p:cNvSpPr>
            <p:nvPr/>
          </p:nvSpPr>
          <p:spPr>
            <a:xfrm>
              <a:off x="6346825" y="4453890"/>
              <a:ext cx="5241290" cy="2196465"/>
            </a:xfrm>
            <a:prstGeom prst="rect">
              <a:avLst/>
            </a:prstGeom>
            <a:noFill/>
            <a:ln w="19050" cap="flat" cmpd="sng">
              <a:solidFill>
                <a:schemeClr val="bg2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112" name="그룹 55"/>
          <p:cNvGrpSpPr/>
          <p:nvPr/>
        </p:nvGrpSpPr>
        <p:grpSpPr>
          <a:xfrm>
            <a:off x="1062990" y="1786255"/>
            <a:ext cx="4968240" cy="4831715"/>
            <a:chOff x="1062990" y="1786255"/>
            <a:chExt cx="4968240" cy="4831715"/>
          </a:xfrm>
        </p:grpSpPr>
        <p:sp>
          <p:nvSpPr>
            <p:cNvPr id="84" name="Rect 0"/>
            <p:cNvSpPr txBox="1">
              <a:spLocks/>
            </p:cNvSpPr>
            <p:nvPr/>
          </p:nvSpPr>
          <p:spPr>
            <a:xfrm>
              <a:off x="1261745" y="2592070"/>
              <a:ext cx="4577715" cy="34124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>
                  <a:latin typeface="맑은 고딕" charset="0"/>
                  <a:ea typeface="맑은 고딕" charset="0"/>
                </a:rPr>
                <a:t>생활맥주에서 판매중인 수제 맥주에 대한 이미지와 텍스트 크롤링</a:t>
              </a: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endParaRPr lang="ko-KR" altLang="en-US" sz="1600" b="1" i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>
                  <a:latin typeface="맑은 고딕" charset="0"/>
                  <a:ea typeface="맑은 고딕" charset="0"/>
                </a:rPr>
                <a:t>수집한 맥주의 정보에는 ‘종류’, ‘도수‘, ‘향‘, ‘맛’이 공통적으로 들어가 있음</a:t>
              </a: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endParaRPr lang="ko-KR" altLang="en-US" sz="1600" b="1" i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>
                  <a:latin typeface="맑은 고딕" charset="0"/>
                  <a:ea typeface="맑은 고딕" charset="0"/>
                </a:rPr>
                <a:t>공통된 정보를 슬롯으로 설정</a:t>
              </a: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endParaRPr lang="ko-KR" altLang="en-US" sz="1600" b="1">
                <a:latin typeface="맑은 고딕" charset="0"/>
                <a:ea typeface="맑은 고딕" charset="0"/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i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600" b="1">
                  <a:latin typeface="맑은 고딕" charset="0"/>
                  <a:ea typeface="맑은 고딕" charset="0"/>
                </a:rPr>
                <a:t>정보를 바탕으로 데이터 전처리</a:t>
              </a:r>
            </a:p>
          </p:txBody>
        </p:sp>
        <p:sp>
          <p:nvSpPr>
            <p:cNvPr id="111" name="도형 53"/>
            <p:cNvSpPr>
              <a:spLocks/>
            </p:cNvSpPr>
            <p:nvPr/>
          </p:nvSpPr>
          <p:spPr>
            <a:xfrm>
              <a:off x="1062990" y="1786255"/>
              <a:ext cx="4968240" cy="4831715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dirty="0"/>
            </a:p>
          </p:txBody>
        </p:sp>
      </p:grpSp>
      <p:grpSp>
        <p:nvGrpSpPr>
          <p:cNvPr id="114" name="그룹 15"/>
          <p:cNvGrpSpPr/>
          <p:nvPr/>
        </p:nvGrpSpPr>
        <p:grpSpPr>
          <a:xfrm>
            <a:off x="6356350" y="1786255"/>
            <a:ext cx="5208270" cy="2510790"/>
            <a:chOff x="6356350" y="1786255"/>
            <a:chExt cx="5208270" cy="2510790"/>
          </a:xfrm>
        </p:grpSpPr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4780" y="1786255"/>
              <a:ext cx="2530475" cy="2511425"/>
            </a:xfrm>
            <a:prstGeom prst="rect">
              <a:avLst/>
            </a:prstGeom>
            <a:noFill/>
            <a:ln w="9525" cap="flat" cmpd="sng">
              <a:solidFill>
                <a:schemeClr val="accent3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99" name="타원 98"/>
            <p:cNvSpPr>
              <a:spLocks/>
            </p:cNvSpPr>
            <p:nvPr/>
          </p:nvSpPr>
          <p:spPr>
            <a:xfrm>
              <a:off x="9590405" y="3063875"/>
              <a:ext cx="752475" cy="238760"/>
            </a:xfrm>
            <a:prstGeom prst="ellipse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00" name="타원 99"/>
            <p:cNvSpPr>
              <a:spLocks/>
            </p:cNvSpPr>
            <p:nvPr/>
          </p:nvSpPr>
          <p:spPr>
            <a:xfrm>
              <a:off x="10292715" y="3070225"/>
              <a:ext cx="873760" cy="231775"/>
            </a:xfrm>
            <a:prstGeom prst="ellipse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01" name="타원 100"/>
            <p:cNvSpPr>
              <a:spLocks/>
            </p:cNvSpPr>
            <p:nvPr/>
          </p:nvSpPr>
          <p:spPr>
            <a:xfrm>
              <a:off x="10003790" y="2844800"/>
              <a:ext cx="651510" cy="221615"/>
            </a:xfrm>
            <a:prstGeom prst="ellipse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6350" y="1798320"/>
              <a:ext cx="2544445" cy="2463800"/>
            </a:xfrm>
            <a:prstGeom prst="rect">
              <a:avLst/>
            </a:prstGeom>
            <a:noFill/>
            <a:ln w="9525" cap="flat" cmpd="sng">
              <a:solidFill>
                <a:schemeClr val="accent3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95" name="타원 94"/>
            <p:cNvSpPr>
              <a:spLocks/>
            </p:cNvSpPr>
            <p:nvPr/>
          </p:nvSpPr>
          <p:spPr>
            <a:xfrm>
              <a:off x="7872095" y="3365500"/>
              <a:ext cx="536575" cy="156845"/>
            </a:xfrm>
            <a:prstGeom prst="ellipse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97" name="타원 96"/>
            <p:cNvSpPr>
              <a:spLocks/>
            </p:cNvSpPr>
            <p:nvPr/>
          </p:nvSpPr>
          <p:spPr>
            <a:xfrm>
              <a:off x="7028180" y="3178810"/>
              <a:ext cx="655320" cy="194310"/>
            </a:xfrm>
            <a:prstGeom prst="ellipse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98" name="타원 97"/>
            <p:cNvSpPr>
              <a:spLocks/>
            </p:cNvSpPr>
            <p:nvPr/>
          </p:nvSpPr>
          <p:spPr>
            <a:xfrm>
              <a:off x="7999095" y="3204210"/>
              <a:ext cx="916305" cy="156845"/>
            </a:xfrm>
            <a:prstGeom prst="ellipse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02" name="타원 101"/>
            <p:cNvSpPr>
              <a:spLocks/>
            </p:cNvSpPr>
            <p:nvPr/>
          </p:nvSpPr>
          <p:spPr>
            <a:xfrm>
              <a:off x="6635750" y="2830195"/>
              <a:ext cx="651510" cy="221615"/>
            </a:xfrm>
            <a:prstGeom prst="ellipse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13" name="도형 86"/>
            <p:cNvSpPr>
              <a:spLocks/>
            </p:cNvSpPr>
            <p:nvPr/>
          </p:nvSpPr>
          <p:spPr>
            <a:xfrm>
              <a:off x="10235565" y="3517265"/>
              <a:ext cx="414020" cy="156845"/>
            </a:xfrm>
            <a:prstGeom prst="ellipse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pic>
        <p:nvPicPr>
          <p:cNvPr id="116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grpSp>
        <p:nvGrpSpPr>
          <p:cNvPr id="30" name="그룹 11">
            <a:extLst>
              <a:ext uri="{FF2B5EF4-FFF2-40B4-BE49-F238E27FC236}">
                <a16:creationId xmlns:a16="http://schemas.microsoft.com/office/drawing/2014/main" id="{B0979F52-1B4D-1803-AB34-CF2810620287}"/>
              </a:ext>
            </a:extLst>
          </p:cNvPr>
          <p:cNvGrpSpPr/>
          <p:nvPr/>
        </p:nvGrpSpPr>
        <p:grpSpPr>
          <a:xfrm>
            <a:off x="1097915" y="1010920"/>
            <a:ext cx="10517505" cy="544830"/>
            <a:chOff x="1097915" y="1010920"/>
            <a:chExt cx="10517505" cy="544830"/>
          </a:xfrm>
        </p:grpSpPr>
        <p:sp>
          <p:nvSpPr>
            <p:cNvPr id="31" name="도형 9">
              <a:extLst>
                <a:ext uri="{FF2B5EF4-FFF2-40B4-BE49-F238E27FC236}">
                  <a16:creationId xmlns:a16="http://schemas.microsoft.com/office/drawing/2014/main" id="{9A6CD864-98D5-0A82-A993-57BF031A6DA3}"/>
                </a:ext>
              </a:extLst>
            </p:cNvPr>
            <p:cNvSpPr>
              <a:spLocks/>
            </p:cNvSpPr>
            <p:nvPr/>
          </p:nvSpPr>
          <p:spPr>
            <a:xfrm>
              <a:off x="1097915" y="101092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" name="텍스트 상자 10">
              <a:extLst>
                <a:ext uri="{FF2B5EF4-FFF2-40B4-BE49-F238E27FC236}">
                  <a16:creationId xmlns:a16="http://schemas.microsoft.com/office/drawing/2014/main" id="{DC0AD102-835B-DC08-8194-D663B1132AE6}"/>
                </a:ext>
              </a:extLst>
            </p:cNvPr>
            <p:cNvSpPr txBox="1">
              <a:spLocks/>
            </p:cNvSpPr>
            <p:nvPr/>
          </p:nvSpPr>
          <p:spPr>
            <a:xfrm>
              <a:off x="1141095" y="1075055"/>
              <a:ext cx="10474325" cy="4616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 err="1">
                  <a:solidFill>
                    <a:srgbClr val="2F2D2D"/>
                  </a:solidFill>
                </a:rPr>
                <a:t>크롤링으로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 데이터 수집 후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,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 이를 바탕으로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“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종류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, 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도수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, 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맛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, 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향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” 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이라는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4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가지의 맥주 정보를 슬롯으로 선정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3650BE-A85F-6434-F1F4-D5FDC012F4BD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sp>
        <p:nvSpPr>
          <p:cNvPr id="117" name="텍스트 상자 13"/>
          <p:cNvSpPr txBox="1">
            <a:spLocks/>
          </p:cNvSpPr>
          <p:nvPr/>
        </p:nvSpPr>
        <p:spPr>
          <a:xfrm>
            <a:off x="1017905" y="299720"/>
            <a:ext cx="6097905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2.2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훈련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데이터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셋 수집 및 전처리</a:t>
            </a:r>
          </a:p>
        </p:txBody>
      </p:sp>
    </p:spTree>
    <p:extLst>
      <p:ext uri="{BB962C8B-B14F-4D97-AF65-F5344CB8AC3E}">
        <p14:creationId xmlns:p14="http://schemas.microsoft.com/office/powerpoint/2010/main" val="181606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0AEA135-A376-41CB-8C72-00E7F1C74D6E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640" y="1689735"/>
            <a:ext cx="5561330" cy="2335530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275" y="4034790"/>
            <a:ext cx="5560695" cy="2533650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</p:pic>
      <p:sp>
        <p:nvSpPr>
          <p:cNvPr id="113" name="텍스트 상자 56"/>
          <p:cNvSpPr txBox="1">
            <a:spLocks/>
          </p:cNvSpPr>
          <p:nvPr/>
        </p:nvSpPr>
        <p:spPr>
          <a:xfrm>
            <a:off x="1473835" y="2291080"/>
            <a:ext cx="374967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>
                <a:latin typeface="맑은 고딕" charset="0"/>
                <a:ea typeface="맑은 고딕" charset="0"/>
              </a:rPr>
              <a:t>모델이 학습할 문장 틀을 제작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>
                <a:latin typeface="맑은 고딕" charset="0"/>
                <a:ea typeface="맑은 고딕" charset="0"/>
              </a:rPr>
              <a:t>문장에 슬롯이 포함되어 있지 않은 문장부터 모든 슬롯을 포함한 문장 틀 생성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>
                <a:latin typeface="맑은 고딕" charset="0"/>
                <a:ea typeface="맑은 고딕" charset="0"/>
              </a:rPr>
              <a:t>틀을 바탕으로 문장에 토큰값을 바꿔주면서 약 10,000 개의 문장을 확대 생성</a:t>
            </a:r>
          </a:p>
        </p:txBody>
      </p:sp>
      <p:sp>
        <p:nvSpPr>
          <p:cNvPr id="114" name="도형 57"/>
          <p:cNvSpPr>
            <a:spLocks/>
          </p:cNvSpPr>
          <p:nvPr/>
        </p:nvSpPr>
        <p:spPr>
          <a:xfrm>
            <a:off x="1020445" y="1689735"/>
            <a:ext cx="4504055" cy="4910455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116" name="그림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grpSp>
        <p:nvGrpSpPr>
          <p:cNvPr id="14" name="그룹 14">
            <a:extLst>
              <a:ext uri="{FF2B5EF4-FFF2-40B4-BE49-F238E27FC236}">
                <a16:creationId xmlns:a16="http://schemas.microsoft.com/office/drawing/2014/main" id="{98C69BBE-026E-1497-99A1-B8BBD82B8B0C}"/>
              </a:ext>
            </a:extLst>
          </p:cNvPr>
          <p:cNvGrpSpPr/>
          <p:nvPr/>
        </p:nvGrpSpPr>
        <p:grpSpPr>
          <a:xfrm>
            <a:off x="1020445" y="962660"/>
            <a:ext cx="10517505" cy="544830"/>
            <a:chOff x="1020445" y="962660"/>
            <a:chExt cx="10517505" cy="544830"/>
          </a:xfrm>
        </p:grpSpPr>
        <p:sp>
          <p:nvSpPr>
            <p:cNvPr id="15" name="도형 12">
              <a:extLst>
                <a:ext uri="{FF2B5EF4-FFF2-40B4-BE49-F238E27FC236}">
                  <a16:creationId xmlns:a16="http://schemas.microsoft.com/office/drawing/2014/main" id="{F3DC8170-E0C1-D1A2-8B8C-9CBB7F122839}"/>
                </a:ext>
              </a:extLst>
            </p:cNvPr>
            <p:cNvSpPr>
              <a:spLocks/>
            </p:cNvSpPr>
            <p:nvPr/>
          </p:nvSpPr>
          <p:spPr>
            <a:xfrm>
              <a:off x="1020445" y="96266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" name="텍스트 상자 13">
              <a:extLst>
                <a:ext uri="{FF2B5EF4-FFF2-40B4-BE49-F238E27FC236}">
                  <a16:creationId xmlns:a16="http://schemas.microsoft.com/office/drawing/2014/main" id="{1F147CA1-3FBF-3BEF-181B-5B008619F0F4}"/>
                </a:ext>
              </a:extLst>
            </p:cNvPr>
            <p:cNvSpPr txBox="1">
              <a:spLocks/>
            </p:cNvSpPr>
            <p:nvPr/>
          </p:nvSpPr>
          <p:spPr>
            <a:xfrm>
              <a:off x="1063625" y="1026795"/>
              <a:ext cx="10474325" cy="4616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다양한 </a:t>
              </a:r>
              <a:r>
                <a:rPr lang="en-US" altLang="ko-KR" sz="1600" b="1" dirty="0" err="1">
                  <a:solidFill>
                    <a:srgbClr val="2F2D2D"/>
                  </a:solidFill>
                </a:rPr>
                <a:t>문장틀을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 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제작 후 제작된 틀을 바탕으로 약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10,000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개의 문장을 확대 생성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9087B62-8614-62F4-D60B-C1DCF5EBFC07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sp>
        <p:nvSpPr>
          <p:cNvPr id="117" name="텍스트 상자 14"/>
          <p:cNvSpPr txBox="1">
            <a:spLocks/>
          </p:cNvSpPr>
          <p:nvPr/>
        </p:nvSpPr>
        <p:spPr>
          <a:xfrm>
            <a:off x="1017905" y="299720"/>
            <a:ext cx="6097905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2.2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훈련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데이터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셋 수집 및 전처리</a:t>
            </a:r>
          </a:p>
        </p:txBody>
      </p:sp>
    </p:spTree>
    <p:extLst>
      <p:ext uri="{BB962C8B-B14F-4D97-AF65-F5344CB8AC3E}">
        <p14:creationId xmlns:p14="http://schemas.microsoft.com/office/powerpoint/2010/main" val="1394551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0AEA135-A376-41CB-8C72-00E7F1C74D6E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grpSp>
        <p:nvGrpSpPr>
          <p:cNvPr id="14" name="그룹 14">
            <a:extLst>
              <a:ext uri="{FF2B5EF4-FFF2-40B4-BE49-F238E27FC236}">
                <a16:creationId xmlns:a16="http://schemas.microsoft.com/office/drawing/2014/main" id="{98C69BBE-026E-1497-99A1-B8BBD82B8B0C}"/>
              </a:ext>
            </a:extLst>
          </p:cNvPr>
          <p:cNvGrpSpPr/>
          <p:nvPr/>
        </p:nvGrpSpPr>
        <p:grpSpPr>
          <a:xfrm>
            <a:off x="1020445" y="962660"/>
            <a:ext cx="10516870" cy="544195"/>
            <a:chOff x="1020445" y="962660"/>
            <a:chExt cx="10516870" cy="544195"/>
          </a:xfrm>
        </p:grpSpPr>
        <p:sp>
          <p:nvSpPr>
            <p:cNvPr id="15" name="도형 12">
              <a:extLst>
                <a:ext uri="{FF2B5EF4-FFF2-40B4-BE49-F238E27FC236}">
                  <a16:creationId xmlns:a16="http://schemas.microsoft.com/office/drawing/2014/main" id="{F3DC8170-E0C1-D1A2-8B8C-9CBB7F122839}"/>
                </a:ext>
              </a:extLst>
            </p:cNvPr>
            <p:cNvSpPr>
              <a:spLocks/>
            </p:cNvSpPr>
            <p:nvPr/>
          </p:nvSpPr>
          <p:spPr>
            <a:xfrm>
              <a:off x="1020445" y="96266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" name="텍스트 상자 13">
              <a:extLst>
                <a:ext uri="{FF2B5EF4-FFF2-40B4-BE49-F238E27FC236}">
                  <a16:creationId xmlns:a16="http://schemas.microsoft.com/office/drawing/2014/main" id="{1F147CA1-3FBF-3BEF-181B-5B008619F0F4}"/>
                </a:ext>
              </a:extLst>
            </p:cNvPr>
            <p:cNvSpPr txBox="1">
              <a:spLocks/>
            </p:cNvSpPr>
            <p:nvPr/>
          </p:nvSpPr>
          <p:spPr>
            <a:xfrm>
              <a:off x="1063625" y="1026795"/>
              <a:ext cx="10474325" cy="4146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다양한 </a:t>
              </a:r>
              <a:r>
                <a:rPr lang="en-US" altLang="ko-KR" sz="1600" b="1" dirty="0" err="1">
                  <a:solidFill>
                    <a:srgbClr val="2F2D2D"/>
                  </a:solidFill>
                </a:rPr>
                <a:t>문장틀을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 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제작 후 틀을 바탕으로 약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10,000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개의 문장을 확대 생성한 예시</a:t>
              </a: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6A231CF-43B6-F625-5AA8-317774F7BF0B}"/>
              </a:ext>
            </a:extLst>
          </p:cNvPr>
          <p:cNvSpPr>
            <a:spLocks/>
          </p:cNvSpPr>
          <p:nvPr/>
        </p:nvSpPr>
        <p:spPr>
          <a:xfrm>
            <a:off x="7099300" y="1891030"/>
            <a:ext cx="4166235" cy="4414520"/>
          </a:xfrm>
          <a:prstGeom prst="roundRect">
            <a:avLst>
              <a:gd name="adj" fmla="val 3354"/>
            </a:avLst>
          </a:prstGeom>
          <a:solidFill>
            <a:srgbClr val="FFE67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75F4800-2F76-5A66-61BB-904FF611D569}"/>
              </a:ext>
            </a:extLst>
          </p:cNvPr>
          <p:cNvSpPr>
            <a:spLocks/>
          </p:cNvSpPr>
          <p:nvPr/>
        </p:nvSpPr>
        <p:spPr>
          <a:xfrm>
            <a:off x="1094740" y="1891030"/>
            <a:ext cx="4166235" cy="4414520"/>
          </a:xfrm>
          <a:prstGeom prst="roundRect">
            <a:avLst>
              <a:gd name="adj" fmla="val 3894"/>
            </a:avLst>
          </a:prstGeom>
          <a:solidFill>
            <a:srgbClr val="FFEB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422FA-3D2B-5D89-103C-AB52562551BA}"/>
              </a:ext>
            </a:extLst>
          </p:cNvPr>
          <p:cNvSpPr txBox="1">
            <a:spLocks/>
          </p:cNvSpPr>
          <p:nvPr/>
        </p:nvSpPr>
        <p:spPr>
          <a:xfrm>
            <a:off x="914400" y="5801056"/>
            <a:ext cx="4166235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b="1" spc="-120" dirty="0">
                <a:solidFill>
                  <a:srgbClr val="2F2D2D"/>
                </a:solidFill>
              </a:rPr>
              <a:t>문장 틀 생성</a:t>
            </a:r>
            <a:endParaRPr lang="ko-KR" altLang="en-US" sz="1600" b="1" dirty="0">
              <a:solidFill>
                <a:srgbClr val="2F2D2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11881-2278-9D21-963C-60522AAD7392}"/>
              </a:ext>
            </a:extLst>
          </p:cNvPr>
          <p:cNvSpPr txBox="1">
            <a:spLocks/>
          </p:cNvSpPr>
          <p:nvPr/>
        </p:nvSpPr>
        <p:spPr>
          <a:xfrm>
            <a:off x="7505065" y="5805170"/>
            <a:ext cx="3195955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b="1" spc="-120" dirty="0">
                <a:solidFill>
                  <a:srgbClr val="2F2D2D"/>
                </a:solidFill>
              </a:rPr>
              <a:t>문장 틀 확대</a:t>
            </a:r>
            <a:endParaRPr lang="ko-KR" altLang="en-US" sz="1600" b="1" dirty="0">
              <a:solidFill>
                <a:srgbClr val="2F2D2D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EC686E4-B435-6D6B-A9F4-D8D61603FEEC}"/>
              </a:ext>
            </a:extLst>
          </p:cNvPr>
          <p:cNvSpPr>
            <a:spLocks/>
          </p:cNvSpPr>
          <p:nvPr/>
        </p:nvSpPr>
        <p:spPr>
          <a:xfrm>
            <a:off x="2565400" y="2413000"/>
            <a:ext cx="2331085" cy="207645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583BA7A-ACB5-A04C-5FFF-E8A0D79E35F5}"/>
              </a:ext>
            </a:extLst>
          </p:cNvPr>
          <p:cNvSpPr>
            <a:spLocks/>
          </p:cNvSpPr>
          <p:nvPr/>
        </p:nvSpPr>
        <p:spPr>
          <a:xfrm>
            <a:off x="7839710" y="2413000"/>
            <a:ext cx="2331085" cy="207645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8B721DA-DAB8-2D43-FDCB-8025C10D5F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75" y="2227580"/>
            <a:ext cx="3633470" cy="3446780"/>
          </a:xfrm>
          <a:prstGeom prst="rect">
            <a:avLst/>
          </a:prstGeom>
          <a:noFill/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40CB42F-866D-0FA3-3CF4-F861790C1FF6}"/>
              </a:ext>
            </a:extLst>
          </p:cNvPr>
          <p:cNvSpPr>
            <a:spLocks/>
          </p:cNvSpPr>
          <p:nvPr/>
        </p:nvSpPr>
        <p:spPr>
          <a:xfrm>
            <a:off x="5601970" y="2286635"/>
            <a:ext cx="1232535" cy="3415030"/>
          </a:xfrm>
          <a:prstGeom prst="rightArrow">
            <a:avLst>
              <a:gd name="adj1" fmla="val 26970"/>
              <a:gd name="adj2" fmla="val 100000"/>
            </a:avLst>
          </a:prstGeom>
          <a:solidFill>
            <a:srgbClr val="FFCD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91AA495-E605-B656-2E41-9FF91F4E05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780" y="2227580"/>
            <a:ext cx="3679190" cy="340804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54835F5-3F5D-AB22-B915-2661EE0DBE6E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46144" y="3783275"/>
            <a:ext cx="9036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 dirty="0" err="1">
                <a:ea typeface="맑은 고딕"/>
              </a:rPr>
              <a:t>문장틀</a:t>
            </a:r>
            <a:r>
              <a:rPr lang="ko-KR" altLang="en-US" b="1" dirty="0">
                <a:ea typeface="맑은 고딕"/>
              </a:rPr>
              <a:t> 확대</a:t>
            </a:r>
            <a:endParaRPr lang="en-US" altLang="ko-KR" b="1"/>
          </a:p>
        </p:txBody>
      </p:sp>
      <p:sp>
        <p:nvSpPr>
          <p:cNvPr id="117" name="텍스트 상자 16"/>
          <p:cNvSpPr txBox="1">
            <a:spLocks/>
          </p:cNvSpPr>
          <p:nvPr/>
        </p:nvSpPr>
        <p:spPr>
          <a:xfrm>
            <a:off x="1017905" y="299720"/>
            <a:ext cx="6097905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2.2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훈련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데이터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셋 수집 및 전처리</a:t>
            </a:r>
          </a:p>
        </p:txBody>
      </p:sp>
    </p:spTree>
    <p:extLst>
      <p:ext uri="{BB962C8B-B14F-4D97-AF65-F5344CB8AC3E}">
        <p14:creationId xmlns:p14="http://schemas.microsoft.com/office/powerpoint/2010/main" val="2266820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0AEA135-A376-41CB-8C72-00E7F1C74D6E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725" y="1804670"/>
            <a:ext cx="5619115" cy="4390390"/>
          </a:xfrm>
          <a:prstGeom prst="rect">
            <a:avLst/>
          </a:prstGeom>
          <a:noFill/>
        </p:spPr>
      </p:pic>
      <p:sp>
        <p:nvSpPr>
          <p:cNvPr id="113" name="텍스트 상자 16"/>
          <p:cNvSpPr txBox="1">
            <a:spLocks/>
          </p:cNvSpPr>
          <p:nvPr/>
        </p:nvSpPr>
        <p:spPr>
          <a:xfrm>
            <a:off x="1217930" y="1866265"/>
            <a:ext cx="4223385" cy="41503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>
                <a:latin typeface="맑은 고딕" charset="0"/>
                <a:ea typeface="맑은 고딕" charset="0"/>
              </a:rPr>
              <a:t>슬롯에 맞게 문장을 만들었지만 슬롯에 들어간 토큰값이 품사</a:t>
            </a:r>
            <a:r>
              <a:rPr lang="en-US" altLang="ko-KR" sz="1600" b="1">
                <a:latin typeface="맑은 고딕" charset="0"/>
                <a:ea typeface="맑은 고딕" charset="0"/>
              </a:rPr>
              <a:t>, </a:t>
            </a:r>
            <a:r>
              <a:rPr lang="ko-KR" altLang="en-US" sz="1600" b="1">
                <a:latin typeface="맑은 고딕" charset="0"/>
                <a:ea typeface="맑은 고딕" charset="0"/>
              </a:rPr>
              <a:t>받침</a:t>
            </a:r>
            <a:r>
              <a:rPr lang="en-US" altLang="ko-KR" sz="1600" b="1">
                <a:latin typeface="맑은 고딕" charset="0"/>
                <a:ea typeface="맑은 고딕" charset="0"/>
              </a:rPr>
              <a:t>, </a:t>
            </a:r>
            <a:r>
              <a:rPr lang="ko-KR" altLang="en-US" sz="1600" b="1">
                <a:latin typeface="맑은 고딕" charset="0"/>
                <a:ea typeface="맑은 고딕" charset="0"/>
              </a:rPr>
              <a:t>띄어쓰기 등의 문제로 부자연스러운 문장들이 생성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endParaRPr lang="ko-KR" altLang="en-US" sz="1600" b="1" i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>
                <a:latin typeface="맑은 고딕" charset="0"/>
                <a:ea typeface="맑은 고딕" charset="0"/>
              </a:rPr>
              <a:t>문장을 자연스럽게 만들기 위해 정규표현식으로 예외처리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endParaRPr lang="ko-KR" altLang="en-US" sz="1600" b="1" i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>
                <a:latin typeface="맑은 고딕" charset="0"/>
                <a:ea typeface="맑은 고딕" charset="0"/>
              </a:rPr>
              <a:t>부자연스러운 문장을 처리함으로써 더 나은 모델 학습을 할 수 있도록 함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endParaRPr lang="ko-KR" altLang="en-US" sz="1600" b="1"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 i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>
                <a:latin typeface="맑은 고딕" charset="0"/>
                <a:ea typeface="맑은 고딕" charset="0"/>
              </a:rPr>
              <a:t>정보를 바탕으로 데이터 전처리</a:t>
            </a:r>
          </a:p>
        </p:txBody>
      </p:sp>
      <p:sp>
        <p:nvSpPr>
          <p:cNvPr id="114" name="도형 17"/>
          <p:cNvSpPr>
            <a:spLocks/>
          </p:cNvSpPr>
          <p:nvPr/>
        </p:nvSpPr>
        <p:spPr>
          <a:xfrm>
            <a:off x="1108710" y="1731010"/>
            <a:ext cx="4444365" cy="4521835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116" name="그림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grpSp>
        <p:nvGrpSpPr>
          <p:cNvPr id="13" name="그룹 20">
            <a:extLst>
              <a:ext uri="{FF2B5EF4-FFF2-40B4-BE49-F238E27FC236}">
                <a16:creationId xmlns:a16="http://schemas.microsoft.com/office/drawing/2014/main" id="{54B8BD7D-739F-1F69-DDE1-5B9E714BAA74}"/>
              </a:ext>
            </a:extLst>
          </p:cNvPr>
          <p:cNvGrpSpPr/>
          <p:nvPr/>
        </p:nvGrpSpPr>
        <p:grpSpPr>
          <a:xfrm>
            <a:off x="1123315" y="896620"/>
            <a:ext cx="10516870" cy="544195"/>
            <a:chOff x="1123315" y="896620"/>
            <a:chExt cx="10516870" cy="544195"/>
          </a:xfrm>
        </p:grpSpPr>
        <p:sp>
          <p:nvSpPr>
            <p:cNvPr id="14" name="도형 18">
              <a:extLst>
                <a:ext uri="{FF2B5EF4-FFF2-40B4-BE49-F238E27FC236}">
                  <a16:creationId xmlns:a16="http://schemas.microsoft.com/office/drawing/2014/main" id="{CA4B217F-0581-2096-B6B6-F13E0B544F43}"/>
                </a:ext>
              </a:extLst>
            </p:cNvPr>
            <p:cNvSpPr>
              <a:spLocks/>
            </p:cNvSpPr>
            <p:nvPr/>
          </p:nvSpPr>
          <p:spPr>
            <a:xfrm>
              <a:off x="1123315" y="89662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텍스트 상자 19">
              <a:extLst>
                <a:ext uri="{FF2B5EF4-FFF2-40B4-BE49-F238E27FC236}">
                  <a16:creationId xmlns:a16="http://schemas.microsoft.com/office/drawing/2014/main" id="{A5A1257D-8A5A-E54A-8680-74D1DC69DA66}"/>
                </a:ext>
              </a:extLst>
            </p:cNvPr>
            <p:cNvSpPr txBox="1">
              <a:spLocks/>
            </p:cNvSpPr>
            <p:nvPr/>
          </p:nvSpPr>
          <p:spPr>
            <a:xfrm>
              <a:off x="1166495" y="960755"/>
              <a:ext cx="10474325" cy="4146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부자연스럽게 생성된 문장과 단어 예외처리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A263D2-A202-4E14-186E-63330661FA78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sp>
        <p:nvSpPr>
          <p:cNvPr id="117" name="텍스트 상자 17"/>
          <p:cNvSpPr txBox="1">
            <a:spLocks/>
          </p:cNvSpPr>
          <p:nvPr/>
        </p:nvSpPr>
        <p:spPr>
          <a:xfrm>
            <a:off x="1017905" y="299720"/>
            <a:ext cx="6097905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2.2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훈련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데이터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셋 수집 및 전처리</a:t>
            </a:r>
          </a:p>
        </p:txBody>
      </p:sp>
    </p:spTree>
    <p:extLst>
      <p:ext uri="{BB962C8B-B14F-4D97-AF65-F5344CB8AC3E}">
        <p14:creationId xmlns:p14="http://schemas.microsoft.com/office/powerpoint/2010/main" val="3033526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0B5AEEB-84BB-43BD-9DC5-8E34DF52A7DA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20"/>
          <p:cNvGrpSpPr/>
          <p:nvPr/>
        </p:nvGrpSpPr>
        <p:grpSpPr>
          <a:xfrm>
            <a:off x="1123315" y="896620"/>
            <a:ext cx="10516870" cy="544195"/>
            <a:chOff x="1123315" y="896620"/>
            <a:chExt cx="10516870" cy="544195"/>
          </a:xfrm>
        </p:grpSpPr>
        <p:sp>
          <p:nvSpPr>
            <p:cNvPr id="39" name="도형 18"/>
            <p:cNvSpPr>
              <a:spLocks/>
            </p:cNvSpPr>
            <p:nvPr/>
          </p:nvSpPr>
          <p:spPr>
            <a:xfrm>
              <a:off x="1123315" y="89662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0" name="텍스트 상자 19"/>
            <p:cNvSpPr txBox="1">
              <a:spLocks/>
            </p:cNvSpPr>
            <p:nvPr/>
          </p:nvSpPr>
          <p:spPr>
            <a:xfrm>
              <a:off x="1166495" y="960755"/>
              <a:ext cx="10474325" cy="4146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부자연스럽게 생성된 문장과 단어 예외처리 예시</a:t>
              </a:r>
            </a:p>
          </p:txBody>
        </p:sp>
      </p:grpSp>
      <p:pic>
        <p:nvPicPr>
          <p:cNvPr id="48" name="그림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7FE7D2-1BF9-640B-ED21-C3D600C35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25" y="4587875"/>
            <a:ext cx="9933305" cy="1933575"/>
          </a:xfrm>
          <a:prstGeom prst="rect">
            <a:avLst/>
          </a:prstGeom>
        </p:spPr>
      </p:pic>
      <p:sp>
        <p:nvSpPr>
          <p:cNvPr id="15" name="도형 53">
            <a:extLst>
              <a:ext uri="{FF2B5EF4-FFF2-40B4-BE49-F238E27FC236}">
                <a16:creationId xmlns:a16="http://schemas.microsoft.com/office/drawing/2014/main" id="{A7D718B2-DF1E-73BC-28B8-23B6408A0D0F}"/>
              </a:ext>
            </a:extLst>
          </p:cNvPr>
          <p:cNvSpPr>
            <a:spLocks/>
          </p:cNvSpPr>
          <p:nvPr/>
        </p:nvSpPr>
        <p:spPr>
          <a:xfrm>
            <a:off x="914400" y="1642745"/>
            <a:ext cx="10632440" cy="2068830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6" name="도형 53">
            <a:extLst>
              <a:ext uri="{FF2B5EF4-FFF2-40B4-BE49-F238E27FC236}">
                <a16:creationId xmlns:a16="http://schemas.microsoft.com/office/drawing/2014/main" id="{4DBB2432-1005-A1AF-28DA-A848349B7860}"/>
              </a:ext>
            </a:extLst>
          </p:cNvPr>
          <p:cNvSpPr>
            <a:spLocks/>
          </p:cNvSpPr>
          <p:nvPr/>
        </p:nvSpPr>
        <p:spPr>
          <a:xfrm>
            <a:off x="914400" y="4483100"/>
            <a:ext cx="10632440" cy="2171065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5222DA-E843-80E1-DC9F-1AAD5FB1E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25" y="1763395"/>
            <a:ext cx="9171305" cy="1866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34744C-368C-E435-65C0-562043EBAC87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865620" y="2064385"/>
            <a:ext cx="17145" cy="256476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19"/>
          <p:cNvSpPr txBox="1">
            <a:spLocks/>
          </p:cNvSpPr>
          <p:nvPr/>
        </p:nvSpPr>
        <p:spPr>
          <a:xfrm>
            <a:off x="1017905" y="299720"/>
            <a:ext cx="6097905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2.2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훈련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데이터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셋 수집 및 전처리</a:t>
            </a:r>
          </a:p>
        </p:txBody>
      </p:sp>
      <p:cxnSp>
        <p:nvCxnSpPr>
          <p:cNvPr id="50" name="도형 23"/>
          <p:cNvCxnSpPr/>
          <p:nvPr/>
        </p:nvCxnSpPr>
        <p:spPr>
          <a:xfrm>
            <a:off x="8802370" y="3303270"/>
            <a:ext cx="17145" cy="256476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도형 24"/>
          <p:cNvCxnSpPr/>
          <p:nvPr/>
        </p:nvCxnSpPr>
        <p:spPr>
          <a:xfrm>
            <a:off x="10090150" y="2686050"/>
            <a:ext cx="17145" cy="256476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5"/>
          <p:cNvCxnSpPr/>
          <p:nvPr/>
        </p:nvCxnSpPr>
        <p:spPr>
          <a:xfrm>
            <a:off x="3757930" y="2659380"/>
            <a:ext cx="17145" cy="256476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6"/>
          <p:cNvCxnSpPr/>
          <p:nvPr/>
        </p:nvCxnSpPr>
        <p:spPr>
          <a:xfrm>
            <a:off x="5224780" y="2395855"/>
            <a:ext cx="17145" cy="245681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27"/>
          <p:cNvCxnSpPr/>
          <p:nvPr/>
        </p:nvCxnSpPr>
        <p:spPr>
          <a:xfrm>
            <a:off x="3301365" y="2940685"/>
            <a:ext cx="17145" cy="256476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도형 33"/>
          <p:cNvCxnSpPr/>
          <p:nvPr/>
        </p:nvCxnSpPr>
        <p:spPr>
          <a:xfrm>
            <a:off x="2353310" y="3562350"/>
            <a:ext cx="17145" cy="256476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86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>
            <a:off x="914400" y="0"/>
            <a:ext cx="635" cy="1464945"/>
          </a:xfrm>
          <a:prstGeom prst="line">
            <a:avLst/>
          </a:prstGeom>
          <a:ln w="19050" cap="flat" cmpd="sng">
            <a:solidFill>
              <a:srgbClr val="FFCF0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5"/>
          <p:cNvGrpSpPr/>
          <p:nvPr/>
        </p:nvGrpSpPr>
        <p:grpSpPr>
          <a:xfrm>
            <a:off x="1122045" y="895350"/>
            <a:ext cx="10327005" cy="545465"/>
            <a:chOff x="1122045" y="895350"/>
            <a:chExt cx="10327005" cy="545465"/>
          </a:xfrm>
        </p:grpSpPr>
        <p:sp>
          <p:nvSpPr>
            <p:cNvPr id="45" name="Rect 0"/>
            <p:cNvSpPr>
              <a:spLocks/>
            </p:cNvSpPr>
            <p:nvPr/>
          </p:nvSpPr>
          <p:spPr>
            <a:xfrm>
              <a:off x="1122045" y="895350"/>
              <a:ext cx="10285095" cy="54610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Rect 0"/>
            <p:cNvSpPr txBox="1">
              <a:spLocks/>
            </p:cNvSpPr>
            <p:nvPr/>
          </p:nvSpPr>
          <p:spPr>
            <a:xfrm>
              <a:off x="1164590" y="960120"/>
              <a:ext cx="10285095" cy="4152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>
                  <a:solidFill>
                    <a:srgbClr val="2F2D2D"/>
                  </a:solidFill>
                </a:rPr>
                <a:t> </a:t>
              </a:r>
              <a:r>
                <a:rPr lang="ko-KR" altLang="en-US" sz="1600" b="1">
                  <a:solidFill>
                    <a:srgbClr val="2F2D2D"/>
                  </a:solidFill>
                </a:rPr>
                <a:t>챗봇 제작에 필요한 자연어 처리에 적합한 모델을 찾기 위해 논문을 탐색</a:t>
              </a:r>
            </a:p>
          </p:txBody>
        </p:sp>
      </p:grpSp>
      <p:pic>
        <p:nvPicPr>
          <p:cNvPr id="5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6420" cy="763905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8898255" y="336550"/>
            <a:ext cx="301752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챗봇 추진 </a:t>
            </a:r>
            <a:r>
              <a:rPr lang="ko-KR" altLang="en-US" b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grpSp>
        <p:nvGrpSpPr>
          <p:cNvPr id="59" name="그룹 11"/>
          <p:cNvGrpSpPr/>
          <p:nvPr/>
        </p:nvGrpSpPr>
        <p:grpSpPr>
          <a:xfrm>
            <a:off x="1047115" y="1731010"/>
            <a:ext cx="10288270" cy="2309495"/>
            <a:chOff x="1047115" y="1731010"/>
            <a:chExt cx="10288270" cy="2309495"/>
          </a:xfrm>
        </p:grpSpPr>
        <p:sp>
          <p:nvSpPr>
            <p:cNvPr id="54" name="텍스트 상자 2"/>
            <p:cNvSpPr txBox="1">
              <a:spLocks/>
            </p:cNvSpPr>
            <p:nvPr/>
          </p:nvSpPr>
          <p:spPr>
            <a:xfrm>
              <a:off x="1115060" y="1734820"/>
              <a:ext cx="10208260" cy="23063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>
                  <a:solidFill>
                    <a:srgbClr val="2F2D2D"/>
                  </a:solidFill>
                </a:rPr>
                <a:t>우리가 만들고자 하는 건 슬롯 채우기(Slot Filling)를 이용한 목적지향 챗봇(Task-Oriented Dialogue System)</a:t>
              </a:r>
              <a:endParaRPr lang="ko-KR" altLang="en-US" sz="1600" b="1">
                <a:solidFill>
                  <a:srgbClr val="2F2D2D"/>
                </a:solidFill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>
                  <a:solidFill>
                    <a:srgbClr val="2F2D2D"/>
                  </a:solidFill>
                </a:rPr>
                <a:t>맥주 종류의 증감에 따른 슬롯과 시스템 업데이트가 잦을 수 있으므로, 확장성(Scalability)이 떨어지면 슬롯이 업데이트 될 때마다 새로 학습시켜야 하는 문제 발생</a:t>
              </a:r>
              <a:endParaRPr lang="ko-KR" altLang="en-US" sz="1600" b="1">
                <a:solidFill>
                  <a:srgbClr val="2F2D2D"/>
                </a:solidFill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>
                  <a:solidFill>
                    <a:srgbClr val="2F2D2D"/>
                  </a:solidFill>
                </a:rPr>
                <a:t>기존에 학습된 모델을 활용해서 새로운 데이터 없이도 처리할 수 있는 모델이 필요</a:t>
              </a:r>
              <a:endParaRPr lang="ko-KR" altLang="en-US" sz="1600" b="1">
                <a:solidFill>
                  <a:srgbClr val="2F2D2D"/>
                </a:solidFill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endParaRPr lang="ko-KR" altLang="en-US" sz="1600" b="1">
                <a:solidFill>
                  <a:srgbClr val="2F2D2D"/>
                </a:solidFill>
              </a:endParaRPr>
            </a:p>
          </p:txBody>
        </p:sp>
        <p:sp>
          <p:nvSpPr>
            <p:cNvPr id="56" name="도형 7"/>
            <p:cNvSpPr>
              <a:spLocks/>
            </p:cNvSpPr>
            <p:nvPr/>
          </p:nvSpPr>
          <p:spPr>
            <a:xfrm>
              <a:off x="1047115" y="1731010"/>
              <a:ext cx="10288905" cy="2070100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61" name="그룹 13"/>
          <p:cNvGrpSpPr/>
          <p:nvPr/>
        </p:nvGrpSpPr>
        <p:grpSpPr>
          <a:xfrm>
            <a:off x="1041400" y="4784725"/>
            <a:ext cx="10288270" cy="1595755"/>
            <a:chOff x="1041400" y="4784725"/>
            <a:chExt cx="10288270" cy="1595755"/>
          </a:xfrm>
        </p:grpSpPr>
        <p:sp>
          <p:nvSpPr>
            <p:cNvPr id="55" name="텍스트 상자 3"/>
            <p:cNvSpPr txBox="1">
              <a:spLocks/>
            </p:cNvSpPr>
            <p:nvPr/>
          </p:nvSpPr>
          <p:spPr>
            <a:xfrm>
              <a:off x="1063625" y="4784725"/>
              <a:ext cx="10207625" cy="15684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>
                  <a:solidFill>
                    <a:srgbClr val="2F2D2D"/>
                  </a:solidFill>
                </a:rPr>
                <a:t>BERT의 언어처리 능력을 활용하면 한 번도 본 적 없는 데이터도 처리할 수 있는 Zero-shot Learning이 가능</a:t>
              </a:r>
              <a:endParaRPr lang="ko-KR" altLang="en-US" sz="1600" b="1">
                <a:solidFill>
                  <a:srgbClr val="2F2D2D"/>
                </a:solidFill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>
                  <a:solidFill>
                    <a:srgbClr val="2F2D2D"/>
                  </a:solidFill>
                </a:rPr>
                <a:t>슬롯이나 서비스가 업데이트 되더라도 새로 학습시킬 필요가 없음, 즉 BERT는 확장성이 높아 슬롯 챙기 목적지향 챗봇 개발에 적합</a:t>
              </a:r>
              <a:endParaRPr lang="ko-KR" altLang="en-US" sz="1600" b="1">
                <a:solidFill>
                  <a:srgbClr val="2F2D2D"/>
                </a:solidFill>
              </a:endParaRPr>
            </a:p>
          </p:txBody>
        </p:sp>
        <p:sp>
          <p:nvSpPr>
            <p:cNvPr id="57" name="도형 8"/>
            <p:cNvSpPr>
              <a:spLocks/>
            </p:cNvSpPr>
            <p:nvPr/>
          </p:nvSpPr>
          <p:spPr>
            <a:xfrm>
              <a:off x="1041400" y="4784725"/>
              <a:ext cx="10288905" cy="1596390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60" name="도형 12"/>
          <p:cNvSpPr>
            <a:spLocks/>
          </p:cNvSpPr>
          <p:nvPr/>
        </p:nvSpPr>
        <p:spPr>
          <a:xfrm rot="5400000">
            <a:off x="5904865" y="2223135"/>
            <a:ext cx="572135" cy="4131310"/>
          </a:xfrm>
          <a:prstGeom prst="rightArrow">
            <a:avLst>
              <a:gd name="adj1" fmla="val 26970"/>
              <a:gd name="adj2" fmla="val 100000"/>
            </a:avLst>
          </a:prstGeom>
          <a:solidFill>
            <a:srgbClr val="FFCD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2" name="텍스트 상자 21"/>
          <p:cNvSpPr txBox="1">
            <a:spLocks/>
          </p:cNvSpPr>
          <p:nvPr/>
        </p:nvSpPr>
        <p:spPr>
          <a:xfrm>
            <a:off x="1017905" y="299720"/>
            <a:ext cx="4603750" cy="9531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2.3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학습 모델 탐구 및 선정 </a:t>
            </a:r>
          </a:p>
          <a:p>
            <a:pPr marL="0" indent="0" latinLnBrk="0">
              <a:buFontTx/>
              <a:buNone/>
            </a:pPr>
            <a:endParaRPr lang="ko-KR" altLang="en-US" sz="2800" b="1">
              <a:solidFill>
                <a:srgbClr val="5D5757"/>
              </a:solidFill>
              <a:latin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>
            <a:off x="914400" y="0"/>
            <a:ext cx="635" cy="1464945"/>
          </a:xfrm>
          <a:prstGeom prst="line">
            <a:avLst/>
          </a:prstGeom>
          <a:ln w="19050" cap="flat" cmpd="sng">
            <a:solidFill>
              <a:srgbClr val="FFCF0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5"/>
          <p:cNvGrpSpPr/>
          <p:nvPr/>
        </p:nvGrpSpPr>
        <p:grpSpPr>
          <a:xfrm>
            <a:off x="1452245" y="2391410"/>
            <a:ext cx="9643745" cy="3832225"/>
            <a:chOff x="1452245" y="2391410"/>
            <a:chExt cx="9643745" cy="3832225"/>
          </a:xfrm>
        </p:grpSpPr>
        <p:pic>
          <p:nvPicPr>
            <p:cNvPr id="5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2245" y="2391410"/>
              <a:ext cx="9644380" cy="3832860"/>
            </a:xfrm>
            <a:prstGeom prst="rect">
              <a:avLst/>
            </a:prstGeom>
            <a:noFill/>
          </p:spPr>
        </p:pic>
        <p:sp>
          <p:nvSpPr>
            <p:cNvPr id="7" name="Rect 0"/>
            <p:cNvSpPr>
              <a:spLocks/>
            </p:cNvSpPr>
            <p:nvPr/>
          </p:nvSpPr>
          <p:spPr>
            <a:xfrm>
              <a:off x="1452245" y="3938270"/>
              <a:ext cx="9550400" cy="712470"/>
            </a:xfrm>
            <a:prstGeom prst="round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8" name="그룹 23"/>
          <p:cNvGrpSpPr/>
          <p:nvPr/>
        </p:nvGrpSpPr>
        <p:grpSpPr>
          <a:xfrm>
            <a:off x="1016000" y="1132840"/>
            <a:ext cx="10517505" cy="941705"/>
            <a:chOff x="1016000" y="1132840"/>
            <a:chExt cx="10517505" cy="941705"/>
          </a:xfrm>
        </p:grpSpPr>
        <p:sp>
          <p:nvSpPr>
            <p:cNvPr id="39" name="도형 21"/>
            <p:cNvSpPr>
              <a:spLocks/>
            </p:cNvSpPr>
            <p:nvPr/>
          </p:nvSpPr>
          <p:spPr>
            <a:xfrm>
              <a:off x="1016000" y="1132840"/>
              <a:ext cx="10424160" cy="94234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0" name="텍스트 상자 22"/>
            <p:cNvSpPr txBox="1">
              <a:spLocks/>
            </p:cNvSpPr>
            <p:nvPr/>
          </p:nvSpPr>
          <p:spPr>
            <a:xfrm>
              <a:off x="1059180" y="1196340"/>
              <a:ext cx="10474960" cy="8299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>
                  <a:solidFill>
                    <a:srgbClr val="2F2D2D"/>
                  </a:solidFill>
                </a:rPr>
                <a:t>게다가 BERT는 다양한 NLP Task에서 좋은 성능을 보였으며, 일부는 사람을 뛰어넘을 만큼 훌륭한 성과를 거둔 자연어 처리 모델</a:t>
              </a:r>
              <a:r>
                <a:rPr lang="ko-KR" altLang="en-US" sz="1600" b="1">
                  <a:solidFill>
                    <a:srgbClr val="2F2D2D"/>
                  </a:solidFill>
                </a:rPr>
                <a:t>이므로,</a:t>
              </a:r>
              <a:r>
                <a:rPr lang="en-US" altLang="ko-KR" sz="1600" b="1">
                  <a:solidFill>
                    <a:srgbClr val="2F2D2D"/>
                  </a:solidFill>
                </a:rPr>
                <a:t> 챗봇 개발에 적합하다고 판단하여 모델로 선정함</a:t>
              </a:r>
              <a:endParaRPr lang="ko-KR" altLang="en-US" sz="1600" b="1">
                <a:solidFill>
                  <a:srgbClr val="2F2D2D"/>
                </a:solidFill>
              </a:endParaRPr>
            </a:p>
          </p:txBody>
        </p:sp>
      </p:grpSp>
      <p:pic>
        <p:nvPicPr>
          <p:cNvPr id="43" name="그림 1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15" name="텍스트 상자 31">
            <a:extLst>
              <a:ext uri="{FF2B5EF4-FFF2-40B4-BE49-F238E27FC236}">
                <a16:creationId xmlns:a16="http://schemas.microsoft.com/office/drawing/2014/main" id="{DD030CB4-B6C2-E22F-5F8B-93262E5519A9}"/>
              </a:ext>
            </a:extLst>
          </p:cNvPr>
          <p:cNvSpPr txBox="1">
            <a:spLocks/>
          </p:cNvSpPr>
          <p:nvPr/>
        </p:nvSpPr>
        <p:spPr>
          <a:xfrm>
            <a:off x="1017270" y="294005"/>
            <a:ext cx="609790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2.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3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 학습 모델 탐구 및 선정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: BERT</a:t>
            </a:r>
            <a:endParaRPr lang="ko-KR" altLang="en-US" sz="2800" b="1">
              <a:solidFill>
                <a:srgbClr val="5D5757"/>
              </a:solidFill>
              <a:latin typeface="맑은 고딕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59137-B41D-76DF-5B6D-AE60E27346D2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</p:spTree>
    <p:extLst>
      <p:ext uri="{BB962C8B-B14F-4D97-AF65-F5344CB8AC3E}">
        <p14:creationId xmlns:p14="http://schemas.microsoft.com/office/powerpoint/2010/main" val="182162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4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95" y="1902460"/>
            <a:ext cx="4695825" cy="4029710"/>
          </a:xfrm>
          <a:prstGeom prst="rect">
            <a:avLst/>
          </a:prstGeom>
          <a:noFill/>
        </p:spPr>
      </p:pic>
      <p:cxnSp>
        <p:nvCxnSpPr>
          <p:cNvPr id="2" name="Rect 0"/>
          <p:cNvCxnSpPr/>
          <p:nvPr/>
        </p:nvCxnSpPr>
        <p:spPr>
          <a:xfrm>
            <a:off x="914400" y="0"/>
            <a:ext cx="635" cy="1464945"/>
          </a:xfrm>
          <a:prstGeom prst="line">
            <a:avLst/>
          </a:prstGeom>
          <a:ln w="19050" cap="flat" cmpd="sng">
            <a:solidFill>
              <a:srgbClr val="FFCF0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도형 33"/>
          <p:cNvSpPr>
            <a:spLocks/>
          </p:cNvSpPr>
          <p:nvPr/>
        </p:nvSpPr>
        <p:spPr>
          <a:xfrm>
            <a:off x="5222875" y="2005965"/>
            <a:ext cx="6230620" cy="4363720"/>
          </a:xfrm>
          <a:prstGeom prst="roundRect">
            <a:avLst>
              <a:gd name="adj" fmla="val 9072"/>
            </a:avLst>
          </a:prstGeom>
          <a:solidFill>
            <a:srgbClr val="FFE67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►"/>
            </a:pPr>
            <a:r>
              <a:rPr sz="1600" b="1" i="0" dirty="0">
                <a:solidFill>
                  <a:schemeClr val="tx1"/>
                </a:solidFill>
                <a:latin typeface="Segoe UI" charset="0"/>
                <a:ea typeface="-apple-system" charset="0"/>
              </a:rPr>
              <a:t>2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018년에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구글이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공개한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자연어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처리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모델</a:t>
            </a:r>
            <a:endParaRPr lang="ko-KR" altLang="en-US" sz="1600" b="1" i="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endParaRPr lang="ko-KR" altLang="en-US" sz="600" b="1" i="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트랜스포머의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인코더를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사용하여 사전 훈련된 언어표현 모델</a:t>
            </a:r>
            <a:endParaRPr lang="ko-KR" altLang="en-US" sz="1600" b="1" i="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endParaRPr lang="ko-KR" altLang="en-US" sz="600" b="1" i="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자연어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처리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태스크를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교육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없이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양방향으로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사전학습하는</a:t>
            </a:r>
            <a:r>
              <a:rPr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첫 </a:t>
            </a:r>
            <a:r>
              <a:rPr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시스템</a:t>
            </a:r>
            <a:endParaRPr lang="ko-KR" altLang="en-US" sz="1600" b="1" i="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endParaRPr lang="ko-KR" altLang="en-US" sz="600" b="1" i="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기본적으로 대량의 단어 </a:t>
            </a:r>
            <a:r>
              <a:rPr lang="ko-KR" altLang="en-US" sz="1600" b="1" i="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임베딩</a:t>
            </a:r>
            <a:r>
              <a:rPr lang="ko-KR" altLang="en-US" sz="1600" b="1" i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등에 대해 사전 학습이 되어 있는 모델을 제공하기 때문에 상대적으로 적은 자원만으로도 좋은 성능을 냄</a:t>
            </a:r>
            <a:endParaRPr lang="en-US" altLang="ko-KR" sz="1600" b="1" i="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endParaRPr lang="en-US" altLang="ko-KR" sz="600" b="1" i="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원하는 문제를 해결하기 위한 </a:t>
            </a:r>
            <a:r>
              <a:rPr lang="en-US" altLang="ko-KR" sz="16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fine-tuning</a:t>
            </a:r>
            <a:r>
              <a:rPr lang="ko-KR" altLang="en-US" sz="16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만 하면 되기 때문에 훈련 시간이 짧음</a:t>
            </a:r>
            <a:endParaRPr lang="en-US" altLang="ko-KR" sz="1600" b="1" i="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" name="그룹 20">
            <a:extLst>
              <a:ext uri="{FF2B5EF4-FFF2-40B4-BE49-F238E27FC236}">
                <a16:creationId xmlns:a16="http://schemas.microsoft.com/office/drawing/2014/main" id="{62738872-3DCC-95F2-2877-9AA5218797B7}"/>
              </a:ext>
            </a:extLst>
          </p:cNvPr>
          <p:cNvGrpSpPr/>
          <p:nvPr/>
        </p:nvGrpSpPr>
        <p:grpSpPr>
          <a:xfrm>
            <a:off x="1020445" y="917575"/>
            <a:ext cx="10516870" cy="544195"/>
            <a:chOff x="1020445" y="917575"/>
            <a:chExt cx="10516870" cy="544195"/>
          </a:xfrm>
        </p:grpSpPr>
        <p:sp>
          <p:nvSpPr>
            <p:cNvPr id="9" name="도형 18"/>
            <p:cNvSpPr>
              <a:spLocks/>
            </p:cNvSpPr>
            <p:nvPr/>
          </p:nvSpPr>
          <p:spPr>
            <a:xfrm>
              <a:off x="1020445" y="917575"/>
              <a:ext cx="10424160" cy="545465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0" name="텍스트 상자 19"/>
            <p:cNvSpPr txBox="1">
              <a:spLocks/>
            </p:cNvSpPr>
            <p:nvPr/>
          </p:nvSpPr>
          <p:spPr>
            <a:xfrm>
              <a:off x="1063625" y="981710"/>
              <a:ext cx="10474960" cy="4152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자연어 처리 분야에서 가장 우수한 성능을 보여준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BERT </a:t>
              </a:r>
              <a:endParaRPr lang="ko-KR" altLang="en-US" sz="1600" b="1" dirty="0">
                <a:solidFill>
                  <a:srgbClr val="2F2D2D"/>
                </a:solidFill>
              </a:endParaRPr>
            </a:p>
          </p:txBody>
        </p:sp>
      </p:grpSp>
      <p:sp>
        <p:nvSpPr>
          <p:cNvPr id="12" name="텍스트 상자 31"/>
          <p:cNvSpPr txBox="1">
            <a:spLocks/>
          </p:cNvSpPr>
          <p:nvPr/>
        </p:nvSpPr>
        <p:spPr>
          <a:xfrm>
            <a:off x="1017270" y="294005"/>
            <a:ext cx="609727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2.</a:t>
            </a:r>
            <a:r>
              <a:rPr lang="en-US" altLang="ko-KR" sz="2800" b="1" dirty="0">
                <a:solidFill>
                  <a:srgbClr val="5D5757"/>
                </a:solidFill>
                <a:latin typeface="맑은 고딕" charset="0"/>
              </a:rPr>
              <a:t>4</a:t>
            </a: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 </a:t>
            </a:r>
            <a:r>
              <a:rPr lang="en-US" altLang="ko-KR" sz="2800" b="1" dirty="0">
                <a:solidFill>
                  <a:srgbClr val="5D5757"/>
                </a:solidFill>
                <a:latin typeface="맑은 고딕" charset="0"/>
              </a:rPr>
              <a:t>BERT</a:t>
            </a: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의 학습 과정</a:t>
            </a:r>
          </a:p>
        </p:txBody>
      </p:sp>
      <p:pic>
        <p:nvPicPr>
          <p:cNvPr id="13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749B90-3AFC-6DF6-5971-057A864F1928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</p:spTree>
    <p:extLst>
      <p:ext uri="{BB962C8B-B14F-4D97-AF65-F5344CB8AC3E}">
        <p14:creationId xmlns:p14="http://schemas.microsoft.com/office/powerpoint/2010/main" val="205231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6005" y="473737"/>
            <a:ext cx="4246872" cy="11788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4949" y="2222197"/>
            <a:ext cx="2456049" cy="2552792"/>
            <a:chOff x="441289" y="3333060"/>
            <a:chExt cx="3684553" cy="38296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5689" y="4849073"/>
              <a:ext cx="1216157" cy="266939"/>
              <a:chOff x="1645689" y="4849073"/>
              <a:chExt cx="1216157" cy="26693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645689" y="4849073"/>
                <a:ext cx="1216157" cy="26693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1289" y="5564357"/>
              <a:ext cx="3684553" cy="784571"/>
              <a:chOff x="441289" y="5564357"/>
              <a:chExt cx="3684553" cy="78457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400987" y="5274669"/>
                <a:ext cx="7369107" cy="156914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1289" y="5564357"/>
                <a:ext cx="3684553" cy="78457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176" y="5637859"/>
              <a:ext cx="2745425" cy="68934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655215" y="3394143"/>
              <a:ext cx="1230546" cy="1040820"/>
              <a:chOff x="1655215" y="3394143"/>
              <a:chExt cx="1230546" cy="104082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9942" y="3009841"/>
                <a:ext cx="2461091" cy="2081640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5215" y="3394143"/>
                <a:ext cx="1230546" cy="104082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4909" y="6527232"/>
              <a:ext cx="2720949" cy="68692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651568" y="3333060"/>
              <a:ext cx="1200359" cy="1200359"/>
              <a:chOff x="1651568" y="3333060"/>
              <a:chExt cx="1200359" cy="120035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51568" y="3333060"/>
                <a:ext cx="1200359" cy="120035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602906" y="3271205"/>
            <a:ext cx="2456049" cy="2401560"/>
            <a:chOff x="3903676" y="4906776"/>
            <a:chExt cx="3684553" cy="36028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903676" y="5564357"/>
              <a:ext cx="3684553" cy="784571"/>
              <a:chOff x="3903676" y="5564357"/>
              <a:chExt cx="3684553" cy="7845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61399" y="5274669"/>
                <a:ext cx="7369107" cy="1569142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903676" y="5564357"/>
                <a:ext cx="3684553" cy="78457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2678" y="5637859"/>
              <a:ext cx="2922806" cy="68934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5130680" y="6283621"/>
              <a:ext cx="1230546" cy="2196478"/>
              <a:chOff x="5130680" y="6283621"/>
              <a:chExt cx="1230546" cy="219647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5121154" y="6758230"/>
                <a:ext cx="1216157" cy="266939"/>
                <a:chOff x="5121154" y="6758230"/>
                <a:chExt cx="1216157" cy="26693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16200000">
                  <a:off x="4513075" y="6659668"/>
                  <a:ext cx="2432314" cy="533877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6200000">
                  <a:off x="5121154" y="6758230"/>
                  <a:ext cx="1216157" cy="26693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5130680" y="7439279"/>
                <a:ext cx="1230546" cy="1040820"/>
                <a:chOff x="5130680" y="7439279"/>
                <a:chExt cx="1230546" cy="1040820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4515407" y="7054976"/>
                  <a:ext cx="2461091" cy="2081640"/>
                </a:xfrm>
                <a:prstGeom prst="rect">
                  <a:avLst/>
                </a:prstGeom>
              </p:spPr>
            </p:pic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5130680" y="7439279"/>
                  <a:ext cx="1230546" cy="104082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14121" y="4845877"/>
              <a:ext cx="2394920" cy="69503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182090" y="7381860"/>
              <a:ext cx="1127725" cy="1127725"/>
              <a:chOff x="5182090" y="7381860"/>
              <a:chExt cx="1127725" cy="112772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182090" y="7381860"/>
                <a:ext cx="1127725" cy="112772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910863" y="2252031"/>
            <a:ext cx="2456049" cy="2526955"/>
            <a:chOff x="7366062" y="3377817"/>
            <a:chExt cx="3684553" cy="379092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366062" y="5564357"/>
              <a:ext cx="3684553" cy="784571"/>
              <a:chOff x="7366062" y="5564357"/>
              <a:chExt cx="3684553" cy="78457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523785" y="5274669"/>
                <a:ext cx="7369107" cy="1569142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366062" y="5564357"/>
                <a:ext cx="3684553" cy="78457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86667" y="5637859"/>
              <a:ext cx="2854920" cy="689349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593066" y="3377817"/>
              <a:ext cx="1230546" cy="2196478"/>
              <a:chOff x="8593066" y="3377817"/>
              <a:chExt cx="1230546" cy="21964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8583540" y="4832747"/>
                <a:ext cx="1216157" cy="266939"/>
                <a:chOff x="8583540" y="4832747"/>
                <a:chExt cx="1216157" cy="266939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16200000">
                  <a:off x="7975462" y="4734185"/>
                  <a:ext cx="2432314" cy="533877"/>
                </a:xfrm>
                <a:prstGeom prst="rect">
                  <a:avLst/>
                </a:prstGeom>
              </p:spPr>
            </p:pic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16200000">
                  <a:off x="8583540" y="4832747"/>
                  <a:ext cx="1216157" cy="26693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8593066" y="3377817"/>
                <a:ext cx="1230546" cy="1040820"/>
                <a:chOff x="8593066" y="3377817"/>
                <a:chExt cx="1230546" cy="1040820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7977793" y="2993514"/>
                  <a:ext cx="2461091" cy="2081640"/>
                </a:xfrm>
                <a:prstGeom prst="rect">
                  <a:avLst/>
                </a:prstGeom>
              </p:spPr>
            </p:pic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8593066" y="3377817"/>
                  <a:ext cx="1230546" cy="104082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83234" y="6533229"/>
              <a:ext cx="3206301" cy="687320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8818271" y="3528984"/>
              <a:ext cx="780135" cy="845480"/>
              <a:chOff x="8818271" y="3528984"/>
              <a:chExt cx="780135" cy="84548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818271" y="3528984"/>
                <a:ext cx="780135" cy="845480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7218820" y="3237536"/>
            <a:ext cx="2456049" cy="2415573"/>
            <a:chOff x="10828449" y="4856267"/>
            <a:chExt cx="3684553" cy="362383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828449" y="5564357"/>
              <a:ext cx="3684553" cy="784571"/>
              <a:chOff x="10828449" y="5564357"/>
              <a:chExt cx="3684553" cy="78457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986172" y="5274669"/>
                <a:ext cx="7369107" cy="1569142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828449" y="5564357"/>
                <a:ext cx="3684553" cy="784571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22591" y="5637859"/>
              <a:ext cx="2790282" cy="689349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2055452" y="6283621"/>
              <a:ext cx="1230546" cy="2196478"/>
              <a:chOff x="12055452" y="6283621"/>
              <a:chExt cx="1230546" cy="2196478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2045927" y="6758230"/>
                <a:ext cx="1216157" cy="266939"/>
                <a:chOff x="12045927" y="6758230"/>
                <a:chExt cx="1216157" cy="266939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16200000">
                  <a:off x="11437848" y="6659668"/>
                  <a:ext cx="2432314" cy="533877"/>
                </a:xfrm>
                <a:prstGeom prst="rect">
                  <a:avLst/>
                </a:prstGeom>
              </p:spPr>
            </p:pic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16200000">
                  <a:off x="12045927" y="6758230"/>
                  <a:ext cx="1216157" cy="266939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2055452" y="7439279"/>
                <a:ext cx="1230546" cy="1040820"/>
                <a:chOff x="12055452" y="7439279"/>
                <a:chExt cx="1230546" cy="1040820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1440180" y="7054976"/>
                  <a:ext cx="2461091" cy="2081640"/>
                </a:xfrm>
                <a:prstGeom prst="rect">
                  <a:avLst/>
                </a:prstGeom>
              </p:spPr>
            </p:pic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12055452" y="7439279"/>
                  <a:ext cx="1230546" cy="104082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700637" y="4795368"/>
              <a:ext cx="1932168" cy="695035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2335360" y="7538361"/>
              <a:ext cx="747335" cy="741019"/>
              <a:chOff x="12335360" y="7538361"/>
              <a:chExt cx="747335" cy="741019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2335360" y="7538361"/>
                <a:ext cx="747335" cy="741019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526778" y="2262914"/>
            <a:ext cx="2456049" cy="2512075"/>
            <a:chOff x="14290835" y="3394143"/>
            <a:chExt cx="3684553" cy="376860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5495235" y="4849073"/>
              <a:ext cx="1216157" cy="266939"/>
              <a:chOff x="15495235" y="4849073"/>
              <a:chExt cx="1216157" cy="266939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5495235" y="4849073"/>
                <a:ext cx="1216157" cy="26693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4290835" y="5564357"/>
              <a:ext cx="3684553" cy="784571"/>
              <a:chOff x="14290835" y="5564357"/>
              <a:chExt cx="3684553" cy="784571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448558" y="5274669"/>
                <a:ext cx="7369107" cy="1569142"/>
              </a:xfrm>
              <a:prstGeom prst="rect">
                <a:avLst/>
              </a:prstGeom>
            </p:spPr>
          </p:pic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90835" y="5564357"/>
                <a:ext cx="3684553" cy="784571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822722" y="5637863"/>
              <a:ext cx="2736578" cy="689349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15504761" y="3394143"/>
              <a:ext cx="1230546" cy="1040820"/>
              <a:chOff x="15504761" y="3394143"/>
              <a:chExt cx="1230546" cy="1040820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89488" y="3009841"/>
                <a:ext cx="2461091" cy="2081640"/>
              </a:xfrm>
              <a:prstGeom prst="rect">
                <a:avLst/>
              </a:prstGeom>
            </p:spPr>
          </p:pic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504761" y="3394143"/>
                <a:ext cx="1230546" cy="1040820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884451" y="6527233"/>
              <a:ext cx="2704711" cy="688140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5751139" y="3528984"/>
              <a:ext cx="859781" cy="845480"/>
              <a:chOff x="15751139" y="3528984"/>
              <a:chExt cx="859781" cy="845480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5751139" y="3528984"/>
                <a:ext cx="859781" cy="84548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>
            <a:off x="914400" y="0"/>
            <a:ext cx="635" cy="1464945"/>
          </a:xfrm>
          <a:prstGeom prst="line">
            <a:avLst/>
          </a:prstGeom>
          <a:ln w="19050" cap="flat" cmpd="sng">
            <a:solidFill>
              <a:srgbClr val="FFCF0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 0"/>
          <p:cNvSpPr txBox="1">
            <a:spLocks/>
          </p:cNvSpPr>
          <p:nvPr/>
        </p:nvSpPr>
        <p:spPr>
          <a:xfrm>
            <a:off x="1118235" y="3837940"/>
            <a:ext cx="4931410" cy="523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picture</a:t>
            </a:r>
            <a:endParaRPr lang="ko-KR" altLang="en-US" sz="28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490" y="1402080"/>
            <a:ext cx="10278745" cy="3384550"/>
          </a:xfrm>
          <a:prstGeom prst="rect">
            <a:avLst/>
          </a:prstGeom>
          <a:noFill/>
        </p:spPr>
      </p:pic>
      <p:grpSp>
        <p:nvGrpSpPr>
          <p:cNvPr id="24" name="Group 5"/>
          <p:cNvGrpSpPr/>
          <p:nvPr/>
        </p:nvGrpSpPr>
        <p:grpSpPr>
          <a:xfrm>
            <a:off x="1176020" y="4806950"/>
            <a:ext cx="4401019" cy="1631950"/>
            <a:chOff x="1176020" y="4806950"/>
            <a:chExt cx="4401019" cy="1631950"/>
          </a:xfrm>
        </p:grpSpPr>
        <p:sp>
          <p:nvSpPr>
            <p:cNvPr id="20" name="Rect 0"/>
            <p:cNvSpPr>
              <a:spLocks/>
            </p:cNvSpPr>
            <p:nvPr/>
          </p:nvSpPr>
          <p:spPr>
            <a:xfrm>
              <a:off x="1176020" y="4806950"/>
              <a:ext cx="4337685" cy="1631950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" name="Rect 0"/>
            <p:cNvSpPr txBox="1">
              <a:spLocks/>
            </p:cNvSpPr>
            <p:nvPr/>
          </p:nvSpPr>
          <p:spPr>
            <a:xfrm>
              <a:off x="1252689" y="4971415"/>
              <a:ext cx="4324350" cy="11982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400" b="1" dirty="0">
                  <a:solidFill>
                    <a:srgbClr val="2F2D2D"/>
                  </a:solidFill>
                </a:rPr>
                <a:t>BERT 모델이 대용량 코퍼스를 기반으로 언어 전반에 대해서 이해하는 과정</a:t>
              </a: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400" b="1" dirty="0">
                  <a:solidFill>
                    <a:srgbClr val="2F2D2D"/>
                  </a:solidFill>
                </a:rPr>
                <a:t>대용량 코퍼스를 스스로 </a:t>
              </a:r>
              <a:r>
                <a:rPr lang="ko-KR" altLang="en-US" sz="1400" b="1" dirty="0" err="1">
                  <a:solidFill>
                    <a:srgbClr val="2F2D2D"/>
                  </a:solidFill>
                </a:rPr>
                <a:t>라벨링하는</a:t>
              </a:r>
              <a:r>
                <a:rPr lang="ko-KR" altLang="en-US" sz="1400" b="1" dirty="0">
                  <a:solidFill>
                    <a:srgbClr val="2F2D2D"/>
                  </a:solidFill>
                </a:rPr>
                <a:t> </a:t>
              </a:r>
              <a:r>
                <a:rPr lang="ko-KR" altLang="en-US" sz="1400" b="1" dirty="0" err="1">
                  <a:solidFill>
                    <a:srgbClr val="2F2D2D"/>
                  </a:solidFill>
                </a:rPr>
                <a:t>self-supervised</a:t>
              </a:r>
              <a:r>
                <a:rPr lang="ko-KR" altLang="en-US" sz="1400" b="1" dirty="0">
                  <a:solidFill>
                    <a:srgbClr val="2F2D2D"/>
                  </a:solidFill>
                </a:rPr>
                <a:t> 학습</a:t>
              </a:r>
            </a:p>
          </p:txBody>
        </p:sp>
      </p:grpSp>
      <p:grpSp>
        <p:nvGrpSpPr>
          <p:cNvPr id="25" name="Group 5"/>
          <p:cNvGrpSpPr/>
          <p:nvPr/>
        </p:nvGrpSpPr>
        <p:grpSpPr>
          <a:xfrm>
            <a:off x="6155055" y="4813300"/>
            <a:ext cx="4933563" cy="1631950"/>
            <a:chOff x="6155055" y="4813300"/>
            <a:chExt cx="4933563" cy="163195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>
              <a:off x="6155055" y="4813300"/>
              <a:ext cx="4892040" cy="1631950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6213088" y="4965037"/>
              <a:ext cx="4875530" cy="1038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400" b="1" dirty="0" err="1">
                  <a:solidFill>
                    <a:srgbClr val="2F2D2D"/>
                  </a:solidFill>
                </a:rPr>
                <a:t>사전학습된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BERT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모델을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기반으로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수행하고자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하는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작업에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알맞게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추가적인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학습을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하는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것</a:t>
              </a: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endParaRPr lang="ko-KR" altLang="en-US" sz="400" b="1" dirty="0">
                <a:solidFill>
                  <a:srgbClr val="2F2D2D"/>
                </a:solidFill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400" b="1" dirty="0">
                  <a:solidFill>
                    <a:srgbClr val="2F2D2D"/>
                  </a:solidFill>
                </a:rPr>
                <a:t>각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작업에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알맞게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준비된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별개의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라벨링된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F2D2D"/>
                  </a:solidFill>
                </a:rPr>
                <a:t>데이터</a:t>
              </a:r>
              <a:r>
                <a:rPr lang="en-US" altLang="ko-KR" sz="1400" b="1" dirty="0">
                  <a:solidFill>
                    <a:srgbClr val="2F2D2D"/>
                  </a:solidFill>
                </a:rPr>
                <a:t> 必</a:t>
              </a:r>
              <a:endParaRPr lang="ko-KR" altLang="en-US" sz="1400" b="1" dirty="0">
                <a:solidFill>
                  <a:srgbClr val="2F2D2D"/>
                </a:solidFill>
              </a:endParaRPr>
            </a:p>
          </p:txBody>
        </p:sp>
      </p:grpSp>
      <p:grpSp>
        <p:nvGrpSpPr>
          <p:cNvPr id="19" name="그룹 20">
            <a:extLst>
              <a:ext uri="{FF2B5EF4-FFF2-40B4-BE49-F238E27FC236}">
                <a16:creationId xmlns:a16="http://schemas.microsoft.com/office/drawing/2014/main" id="{2914DC8A-6DB0-4BB3-69FF-0514DE5437DB}"/>
              </a:ext>
            </a:extLst>
          </p:cNvPr>
          <p:cNvGrpSpPr/>
          <p:nvPr/>
        </p:nvGrpSpPr>
        <p:grpSpPr>
          <a:xfrm>
            <a:off x="1007745" y="973455"/>
            <a:ext cx="10516870" cy="544195"/>
            <a:chOff x="1007745" y="973455"/>
            <a:chExt cx="10516870" cy="544195"/>
          </a:xfrm>
        </p:grpSpPr>
        <p:sp>
          <p:nvSpPr>
            <p:cNvPr id="26" name="도형 18"/>
            <p:cNvSpPr>
              <a:spLocks/>
            </p:cNvSpPr>
            <p:nvPr/>
          </p:nvSpPr>
          <p:spPr>
            <a:xfrm>
              <a:off x="1007745" y="973455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7" name="텍스트 상자 19"/>
            <p:cNvSpPr txBox="1">
              <a:spLocks/>
            </p:cNvSpPr>
            <p:nvPr/>
          </p:nvSpPr>
          <p:spPr>
            <a:xfrm>
              <a:off x="1050925" y="1037590"/>
              <a:ext cx="10474325" cy="4146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 dirty="0">
                  <a:solidFill>
                    <a:srgbClr val="2F2D2D"/>
                  </a:solidFill>
                </a:rPr>
                <a:t>BERT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의 자연어 처리는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Pre-training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과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Fine-Tuning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의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2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단계로 진행됨</a:t>
              </a:r>
            </a:p>
          </p:txBody>
        </p:sp>
      </p:grpSp>
      <p:pic>
        <p:nvPicPr>
          <p:cNvPr id="30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B47F93D-C290-7651-2303-B61BE698C3BC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sp>
        <p:nvSpPr>
          <p:cNvPr id="34" name="텍스트 상자 34"/>
          <p:cNvSpPr txBox="1">
            <a:spLocks/>
          </p:cNvSpPr>
          <p:nvPr/>
        </p:nvSpPr>
        <p:spPr>
          <a:xfrm>
            <a:off x="1017270" y="294005"/>
            <a:ext cx="6097905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2.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4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BERT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의 학습 과정</a:t>
            </a:r>
          </a:p>
        </p:txBody>
      </p:sp>
    </p:spTree>
    <p:extLst>
      <p:ext uri="{BB962C8B-B14F-4D97-AF65-F5344CB8AC3E}">
        <p14:creationId xmlns:p14="http://schemas.microsoft.com/office/powerpoint/2010/main" val="655607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4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00" y="1715770"/>
            <a:ext cx="11029950" cy="2595880"/>
          </a:xfrm>
          <a:prstGeom prst="rect">
            <a:avLst/>
          </a:prstGeom>
          <a:noFill/>
        </p:spPr>
      </p:pic>
      <p:cxnSp>
        <p:nvCxnSpPr>
          <p:cNvPr id="2" name="Rect 0"/>
          <p:cNvCxnSpPr/>
          <p:nvPr/>
        </p:nvCxnSpPr>
        <p:spPr>
          <a:xfrm>
            <a:off x="914400" y="0"/>
            <a:ext cx="635" cy="1464945"/>
          </a:xfrm>
          <a:prstGeom prst="line">
            <a:avLst/>
          </a:prstGeom>
          <a:ln w="19050" cap="flat" cmpd="sng">
            <a:solidFill>
              <a:srgbClr val="FFCF0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도형 47"/>
          <p:cNvSpPr>
            <a:spLocks/>
          </p:cNvSpPr>
          <p:nvPr/>
        </p:nvSpPr>
        <p:spPr>
          <a:xfrm>
            <a:off x="967740" y="4585970"/>
            <a:ext cx="10556240" cy="1559560"/>
          </a:xfrm>
          <a:prstGeom prst="roundRect">
            <a:avLst>
              <a:gd name="adj" fmla="val 6256"/>
            </a:avLst>
          </a:prstGeom>
          <a:solidFill>
            <a:srgbClr val="FFE389"/>
          </a:solidFill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텍스트 상자 48"/>
          <p:cNvSpPr txBox="1">
            <a:spLocks/>
          </p:cNvSpPr>
          <p:nvPr/>
        </p:nvSpPr>
        <p:spPr>
          <a:xfrm>
            <a:off x="1086485" y="4774565"/>
            <a:ext cx="9860915" cy="11988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 dirty="0">
                <a:solidFill>
                  <a:srgbClr val="2F2D2D"/>
                </a:solidFill>
                <a:ea typeface="맑은 고딕"/>
              </a:rPr>
              <a:t>방향성이 없거나, </a:t>
            </a:r>
            <a:r>
              <a:rPr lang="ko-KR" altLang="en-US" sz="1600" b="1" dirty="0" err="1">
                <a:solidFill>
                  <a:srgbClr val="2F2D2D"/>
                </a:solidFill>
                <a:ea typeface="맑은 고딕"/>
              </a:rPr>
              <a:t>양방향적이지만</a:t>
            </a:r>
            <a:r>
              <a:rPr lang="ko-KR" altLang="en-US" sz="1600" b="1" dirty="0">
                <a:solidFill>
                  <a:srgbClr val="2F2D2D"/>
                </a:solidFill>
                <a:ea typeface="맑은 고딕"/>
              </a:rPr>
              <a:t> 그 깊이가 얕은 기존 모델의 단점 극복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en-US" altLang="ko-KR" sz="1600" b="1" i="0" dirty="0">
                <a:solidFill>
                  <a:srgbClr val="141515"/>
                </a:solidFill>
                <a:latin typeface="Segoe UI" charset="0"/>
                <a:ea typeface="-apple-system" charset="0"/>
              </a:rPr>
              <a:t>Masked Language Model(MLM)</a:t>
            </a:r>
            <a:endParaRPr lang="ko-KR" altLang="en-US" sz="1600" b="1" i="0" dirty="0">
              <a:solidFill>
                <a:srgbClr val="141515"/>
              </a:solidFill>
              <a:latin typeface="Segoe UI" charset="0"/>
              <a:ea typeface="-apple-system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en-US" altLang="ko-KR" sz="1600" b="1" i="0" dirty="0">
                <a:solidFill>
                  <a:srgbClr val="141515"/>
                </a:solidFill>
                <a:latin typeface="Segoe UI" charset="0"/>
                <a:ea typeface="-apple-system" charset="0"/>
              </a:rPr>
              <a:t>Next Sentence Prediction</a:t>
            </a:r>
            <a:endParaRPr lang="ko-KR" altLang="en-US" sz="1600" b="1" i="0" dirty="0">
              <a:solidFill>
                <a:srgbClr val="141515"/>
              </a:solidFill>
              <a:latin typeface="Segoe UI" charset="0"/>
              <a:ea typeface="-apple-system" charset="0"/>
            </a:endParaRPr>
          </a:p>
        </p:txBody>
      </p:sp>
      <p:grpSp>
        <p:nvGrpSpPr>
          <p:cNvPr id="10" name="그룹 20">
            <a:extLst>
              <a:ext uri="{FF2B5EF4-FFF2-40B4-BE49-F238E27FC236}">
                <a16:creationId xmlns:a16="http://schemas.microsoft.com/office/drawing/2014/main" id="{3FCE8B51-DBCC-8AE9-B43A-6AF1D78AAC6C}"/>
              </a:ext>
            </a:extLst>
          </p:cNvPr>
          <p:cNvGrpSpPr/>
          <p:nvPr/>
        </p:nvGrpSpPr>
        <p:grpSpPr>
          <a:xfrm>
            <a:off x="1020445" y="960755"/>
            <a:ext cx="10517505" cy="544830"/>
            <a:chOff x="1020445" y="960755"/>
            <a:chExt cx="10517505" cy="544830"/>
          </a:xfrm>
        </p:grpSpPr>
        <p:sp>
          <p:nvSpPr>
            <p:cNvPr id="11" name="도형 18"/>
            <p:cNvSpPr>
              <a:spLocks/>
            </p:cNvSpPr>
            <p:nvPr/>
          </p:nvSpPr>
          <p:spPr>
            <a:xfrm>
              <a:off x="1020445" y="960755"/>
              <a:ext cx="10424160" cy="545465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2" name="텍스트 상자 19"/>
            <p:cNvSpPr txBox="1">
              <a:spLocks/>
            </p:cNvSpPr>
            <p:nvPr/>
          </p:nvSpPr>
          <p:spPr>
            <a:xfrm>
              <a:off x="1063625" y="1024890"/>
              <a:ext cx="1047496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>
                  <a:solidFill>
                    <a:srgbClr val="2F2D2D"/>
                  </a:solidFill>
                </a:rPr>
                <a:t>BERT</a:t>
              </a:r>
              <a:r>
                <a:rPr lang="ko-KR" altLang="en-US" sz="1600" b="1">
                  <a:solidFill>
                    <a:srgbClr val="2F2D2D"/>
                  </a:solidFill>
                </a:rPr>
                <a:t>의 </a:t>
              </a:r>
              <a:r>
                <a:rPr lang="en-US" altLang="ko-KR" sz="1600" b="1">
                  <a:solidFill>
                    <a:srgbClr val="2F2D2D"/>
                  </a:solidFill>
                </a:rPr>
                <a:t>Pre-Training </a:t>
              </a:r>
              <a:r>
                <a:rPr lang="ko-KR" altLang="en-US" sz="1600" b="1">
                  <a:solidFill>
                    <a:srgbClr val="2F2D2D"/>
                  </a:solidFill>
                </a:rPr>
                <a:t>방법론은 MLM과 Next Sentence Prediction</a:t>
              </a:r>
            </a:p>
          </p:txBody>
        </p:sp>
      </p:grpSp>
      <p:pic>
        <p:nvPicPr>
          <p:cNvPr id="27" name="그림 1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463EBB-081E-F9F2-2A9C-25B5DFD471DA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sp>
        <p:nvSpPr>
          <p:cNvPr id="28" name="텍스트 상자 35"/>
          <p:cNvSpPr txBox="1">
            <a:spLocks/>
          </p:cNvSpPr>
          <p:nvPr/>
        </p:nvSpPr>
        <p:spPr>
          <a:xfrm>
            <a:off x="1017270" y="294005"/>
            <a:ext cx="6097905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2.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4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BERT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의 학습 과정</a:t>
            </a:r>
          </a:p>
        </p:txBody>
      </p:sp>
    </p:spTree>
    <p:extLst>
      <p:ext uri="{BB962C8B-B14F-4D97-AF65-F5344CB8AC3E}">
        <p14:creationId xmlns:p14="http://schemas.microsoft.com/office/powerpoint/2010/main" val="419960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형 30"/>
          <p:cNvSpPr>
            <a:spLocks/>
          </p:cNvSpPr>
          <p:nvPr/>
        </p:nvSpPr>
        <p:spPr>
          <a:xfrm>
            <a:off x="916305" y="4804410"/>
            <a:ext cx="10556240" cy="1559560"/>
          </a:xfrm>
          <a:prstGeom prst="roundRect">
            <a:avLst>
              <a:gd name="adj" fmla="val 6256"/>
            </a:avLst>
          </a:prstGeom>
          <a:solidFill>
            <a:srgbClr val="FFE389"/>
          </a:solidFill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" name="Rect 0"/>
          <p:cNvCxnSpPr/>
          <p:nvPr/>
        </p:nvCxnSpPr>
        <p:spPr>
          <a:xfrm>
            <a:off x="914400" y="0"/>
            <a:ext cx="635" cy="1464945"/>
          </a:xfrm>
          <a:prstGeom prst="line">
            <a:avLst/>
          </a:prstGeom>
          <a:ln w="19050" cap="flat" cmpd="sng">
            <a:solidFill>
              <a:srgbClr val="FFCF0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20">
            <a:extLst>
              <a:ext uri="{FF2B5EF4-FFF2-40B4-BE49-F238E27FC236}">
                <a16:creationId xmlns:a16="http://schemas.microsoft.com/office/drawing/2014/main" id="{3FCE8B51-DBCC-8AE9-B43A-6AF1D78AAC6C}"/>
              </a:ext>
            </a:extLst>
          </p:cNvPr>
          <p:cNvGrpSpPr/>
          <p:nvPr/>
        </p:nvGrpSpPr>
        <p:grpSpPr>
          <a:xfrm>
            <a:off x="1020445" y="948055"/>
            <a:ext cx="10517505" cy="544830"/>
            <a:chOff x="1020445" y="948055"/>
            <a:chExt cx="10517505" cy="544830"/>
          </a:xfrm>
        </p:grpSpPr>
        <p:sp>
          <p:nvSpPr>
            <p:cNvPr id="11" name="도형 18"/>
            <p:cNvSpPr>
              <a:spLocks/>
            </p:cNvSpPr>
            <p:nvPr/>
          </p:nvSpPr>
          <p:spPr>
            <a:xfrm>
              <a:off x="1020445" y="948055"/>
              <a:ext cx="10424160" cy="545465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2" name="텍스트 상자 19"/>
            <p:cNvSpPr txBox="1">
              <a:spLocks/>
            </p:cNvSpPr>
            <p:nvPr/>
          </p:nvSpPr>
          <p:spPr>
            <a:xfrm>
              <a:off x="1063625" y="1012190"/>
              <a:ext cx="1047496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>
                  <a:solidFill>
                    <a:srgbClr val="2F2D2D"/>
                  </a:solidFill>
                </a:rPr>
                <a:t>BERT</a:t>
              </a:r>
              <a:r>
                <a:rPr lang="ko-KR" altLang="en-US" sz="1600" b="1">
                  <a:solidFill>
                    <a:srgbClr val="2F2D2D"/>
                  </a:solidFill>
                </a:rPr>
                <a:t>의 </a:t>
              </a:r>
              <a:r>
                <a:rPr lang="en-US" altLang="ko-KR" sz="1600" b="1">
                  <a:solidFill>
                    <a:srgbClr val="2F2D2D"/>
                  </a:solidFill>
                </a:rPr>
                <a:t>Pre-Training은 토큰으로 문장을 분리하고, 세 종류의 임베딩을 통함</a:t>
              </a:r>
              <a:endParaRPr lang="ko-KR" altLang="en-US" sz="1600" b="1">
                <a:solidFill>
                  <a:srgbClr val="2F2D2D"/>
                </a:solidFill>
              </a:endParaRPr>
            </a:p>
          </p:txBody>
        </p:sp>
      </p:grpSp>
      <p:pic>
        <p:nvPicPr>
          <p:cNvPr id="13" name="그림 3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05" y="1620520"/>
            <a:ext cx="10672445" cy="275590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1059815" y="4808855"/>
            <a:ext cx="10078720" cy="15678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 i="0" dirty="0">
                <a:solidFill>
                  <a:srgbClr val="212529"/>
                </a:solidFill>
                <a:latin typeface="Helvetica Neue" charset="0"/>
                <a:ea typeface="Malgun Gothic" charset="0"/>
              </a:rPr>
              <a:t>토큰 </a:t>
            </a:r>
            <a:r>
              <a:rPr lang="en-US" altLang="ko-KR" sz="1600" b="1" i="0" dirty="0">
                <a:solidFill>
                  <a:srgbClr val="212529"/>
                </a:solidFill>
                <a:latin typeface="Helvetica Neue" charset="0"/>
                <a:ea typeface="Malgun Gothic" charset="0"/>
              </a:rPr>
              <a:t>([SEP], [SEP])</a:t>
            </a:r>
            <a:r>
              <a:rPr lang="ko-KR" altLang="en-US" sz="1600" b="1" i="0" dirty="0">
                <a:solidFill>
                  <a:srgbClr val="212529"/>
                </a:solidFill>
                <a:latin typeface="Helvetica Neue" charset="0"/>
                <a:ea typeface="Malgun Gothic" charset="0"/>
              </a:rPr>
              <a:t>을 통해 기존의 문장들을 분리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en-US" altLang="ko-KR" sz="1600" b="1" i="0" dirty="0">
                <a:solidFill>
                  <a:srgbClr val="212529"/>
                </a:solidFill>
                <a:latin typeface="Helvetica Neue"/>
                <a:ea typeface="Malgun Gothic"/>
              </a:rPr>
              <a:t>Token Embedding : </a:t>
            </a:r>
            <a:r>
              <a:rPr lang="ko-KR" altLang="en-US" sz="1600" b="1" i="0" dirty="0">
                <a:solidFill>
                  <a:srgbClr val="212529"/>
                </a:solidFill>
                <a:latin typeface="Helvetica Neue"/>
                <a:ea typeface="Malgun Gothic"/>
              </a:rPr>
              <a:t>실질적인 입력이 되는 </a:t>
            </a:r>
            <a:r>
              <a:rPr lang="ko-KR" altLang="en-US" sz="1600" b="1" dirty="0">
                <a:solidFill>
                  <a:srgbClr val="212529"/>
                </a:solidFill>
                <a:latin typeface="Helvetica Neue"/>
                <a:ea typeface="Malgun Gothic"/>
              </a:rPr>
              <a:t>단어 </a:t>
            </a:r>
            <a:r>
              <a:rPr lang="ko-KR" altLang="en-US" sz="1600" b="1" i="0" dirty="0" err="1">
                <a:solidFill>
                  <a:srgbClr val="212529"/>
                </a:solidFill>
                <a:latin typeface="Helvetica Neue"/>
                <a:ea typeface="Malgun Gothic"/>
              </a:rPr>
              <a:t>임베딩</a:t>
            </a:r>
            <a:endParaRPr lang="ko-KR" altLang="en-US" sz="1600" b="1" i="0">
              <a:solidFill>
                <a:srgbClr val="212529"/>
              </a:solidFill>
              <a:latin typeface="Helvetica Neue"/>
              <a:ea typeface="Malgun Gothic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en-US" altLang="ko-KR" sz="1600" b="1" i="0" dirty="0">
                <a:solidFill>
                  <a:srgbClr val="212529"/>
                </a:solidFill>
                <a:latin typeface="Helvetica Neue" charset="0"/>
                <a:ea typeface="Malgun Gothic" charset="0"/>
              </a:rPr>
              <a:t>Position Embedding : </a:t>
            </a:r>
            <a:r>
              <a:rPr lang="ko-KR" altLang="en-US" sz="1600" b="1" i="0" dirty="0">
                <a:solidFill>
                  <a:srgbClr val="212529"/>
                </a:solidFill>
                <a:latin typeface="Helvetica Neue" charset="0"/>
                <a:ea typeface="Malgun Gothic" charset="0"/>
              </a:rPr>
              <a:t>위치 정보를 학습하기 위한 </a:t>
            </a:r>
            <a:r>
              <a:rPr lang="ko-KR" altLang="en-US" sz="1600" b="1" i="0" dirty="0" err="1">
                <a:solidFill>
                  <a:srgbClr val="212529"/>
                </a:solidFill>
                <a:latin typeface="Helvetica Neue" charset="0"/>
                <a:ea typeface="Malgun Gothic" charset="0"/>
              </a:rPr>
              <a:t>임베딩</a:t>
            </a:r>
            <a:endParaRPr lang="ko-KR" altLang="en-US" sz="1600" b="1" i="0" dirty="0">
              <a:solidFill>
                <a:srgbClr val="212529"/>
              </a:solidFill>
              <a:latin typeface="Helvetica Neue" charset="0"/>
              <a:ea typeface="Malgun Gothic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en-US" altLang="ko-KR" sz="1600" b="1" i="0" dirty="0">
                <a:solidFill>
                  <a:srgbClr val="212529"/>
                </a:solidFill>
                <a:latin typeface="Helvetica Neue"/>
                <a:ea typeface="Malgun Gothic"/>
              </a:rPr>
              <a:t>Segment Embedding : </a:t>
            </a:r>
            <a:r>
              <a:rPr lang="ko-KR" altLang="en-US" sz="1600" b="1" dirty="0">
                <a:solidFill>
                  <a:srgbClr val="212529"/>
                </a:solidFill>
                <a:latin typeface="Helvetica Neue"/>
                <a:ea typeface="Malgun Gothic"/>
              </a:rPr>
              <a:t>서로 다른</a:t>
            </a:r>
            <a:r>
              <a:rPr lang="ko-KR" altLang="en-US" sz="1600" b="1" i="0" dirty="0">
                <a:solidFill>
                  <a:srgbClr val="212529"/>
                </a:solidFill>
                <a:latin typeface="Helvetica Neue"/>
                <a:ea typeface="Malgun Gothic"/>
              </a:rPr>
              <a:t> 문장을 구분하기 위한 </a:t>
            </a:r>
            <a:r>
              <a:rPr lang="ko-KR" altLang="en-US" sz="1600" b="1" i="0" dirty="0" err="1">
                <a:solidFill>
                  <a:srgbClr val="212529"/>
                </a:solidFill>
                <a:latin typeface="Helvetica Neue"/>
                <a:ea typeface="Malgun Gothic"/>
              </a:rPr>
              <a:t>임베딩</a:t>
            </a:r>
            <a:endParaRPr lang="ko-KR" altLang="en-US" sz="1600" b="1" i="0">
              <a:solidFill>
                <a:srgbClr val="212529"/>
              </a:solidFill>
              <a:latin typeface="Helvetica Neue"/>
              <a:ea typeface="Malgun Gothic"/>
            </a:endParaRPr>
          </a:p>
        </p:txBody>
      </p:sp>
      <p:pic>
        <p:nvPicPr>
          <p:cNvPr id="18" name="그림 1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B03BEF-8617-8D13-2C8B-06E4B413C9A7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sp>
        <p:nvSpPr>
          <p:cNvPr id="25" name="텍스트 상자 36"/>
          <p:cNvSpPr txBox="1">
            <a:spLocks/>
          </p:cNvSpPr>
          <p:nvPr/>
        </p:nvSpPr>
        <p:spPr>
          <a:xfrm>
            <a:off x="1017270" y="294005"/>
            <a:ext cx="6097905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2.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4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BERT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의 학습 과정</a:t>
            </a:r>
          </a:p>
        </p:txBody>
      </p:sp>
    </p:spTree>
    <p:extLst>
      <p:ext uri="{BB962C8B-B14F-4D97-AF65-F5344CB8AC3E}">
        <p14:creationId xmlns:p14="http://schemas.microsoft.com/office/powerpoint/2010/main" val="1060366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BFC1BF2-9349-D5CD-CFD6-D02ACD07FAA2}"/>
              </a:ext>
            </a:extLst>
          </p:cNvPr>
          <p:cNvGrpSpPr/>
          <p:nvPr/>
        </p:nvGrpSpPr>
        <p:grpSpPr>
          <a:xfrm>
            <a:off x="1170305" y="2052320"/>
            <a:ext cx="3829685" cy="4245610"/>
            <a:chOff x="1170305" y="2052320"/>
            <a:chExt cx="3829685" cy="42456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305" y="2052320"/>
              <a:ext cx="3829685" cy="2734945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>
              <a:spLocks/>
            </p:cNvSpPr>
            <p:nvPr/>
          </p:nvSpPr>
          <p:spPr>
            <a:xfrm>
              <a:off x="1275080" y="4981575"/>
              <a:ext cx="3587115" cy="1316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6600" spc="-140">
                  <a:latin typeface="나눔스퀘어 ExtraBold" charset="0"/>
                  <a:ea typeface="나눔스퀘어 ExtraBold" charset="0"/>
                </a:rPr>
                <a:t>KorBERT</a:t>
              </a:r>
              <a:endParaRPr lang="ko-KR" altLang="en-US" sz="6600">
                <a:latin typeface="나눔스퀘어 ExtraBold" charset="0"/>
                <a:ea typeface="나눔스퀘어 ExtraBold" charset="0"/>
              </a:endParaRPr>
            </a:p>
          </p:txBody>
        </p:sp>
      </p:grpSp>
      <p:grpSp>
        <p:nvGrpSpPr>
          <p:cNvPr id="9" name="그룹 29">
            <a:extLst>
              <a:ext uri="{FF2B5EF4-FFF2-40B4-BE49-F238E27FC236}">
                <a16:creationId xmlns:a16="http://schemas.microsoft.com/office/drawing/2014/main" id="{D2950FD5-77EE-A2AE-3C11-C2D815922779}"/>
              </a:ext>
            </a:extLst>
          </p:cNvPr>
          <p:cNvGrpSpPr/>
          <p:nvPr/>
        </p:nvGrpSpPr>
        <p:grpSpPr>
          <a:xfrm>
            <a:off x="1020445" y="915035"/>
            <a:ext cx="10516870" cy="544195"/>
            <a:chOff x="1020445" y="915035"/>
            <a:chExt cx="10516870" cy="544195"/>
          </a:xfrm>
        </p:grpSpPr>
        <p:sp>
          <p:nvSpPr>
            <p:cNvPr id="10" name="도형 27"/>
            <p:cNvSpPr>
              <a:spLocks/>
            </p:cNvSpPr>
            <p:nvPr/>
          </p:nvSpPr>
          <p:spPr>
            <a:xfrm>
              <a:off x="1020445" y="915035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1" name="텍스트 상자 28"/>
            <p:cNvSpPr txBox="1">
              <a:spLocks/>
            </p:cNvSpPr>
            <p:nvPr/>
          </p:nvSpPr>
          <p:spPr>
            <a:xfrm>
              <a:off x="1063625" y="979170"/>
              <a:ext cx="10474325" cy="4146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>
                  <a:solidFill>
                    <a:srgbClr val="2F2D2D"/>
                  </a:solidFill>
                </a:rPr>
                <a:t>BERT </a:t>
              </a:r>
              <a:r>
                <a:rPr lang="ko-KR" altLang="en-US" sz="1600" b="1">
                  <a:solidFill>
                    <a:srgbClr val="2F2D2D"/>
                  </a:solidFill>
                </a:rPr>
                <a:t>모델 중 교착어인 한국어에 최적화된 언어 모델인 </a:t>
              </a:r>
              <a:r>
                <a:rPr lang="en-US" altLang="ko-KR" sz="1600" b="1">
                  <a:solidFill>
                    <a:srgbClr val="2F2D2D"/>
                  </a:solidFill>
                </a:rPr>
                <a:t>ETRI</a:t>
              </a:r>
              <a:r>
                <a:rPr lang="ko-KR" altLang="en-US" sz="1600" b="1">
                  <a:solidFill>
                    <a:srgbClr val="2F2D2D"/>
                  </a:solidFill>
                </a:rPr>
                <a:t>의 </a:t>
              </a:r>
              <a:r>
                <a:rPr lang="en-US" altLang="ko-KR" sz="1600" b="1">
                  <a:solidFill>
                    <a:srgbClr val="2F2D2D"/>
                  </a:solidFill>
                </a:rPr>
                <a:t>KorBERT</a:t>
              </a:r>
              <a:r>
                <a:rPr lang="ko-KR" altLang="en-US" sz="1600" b="1">
                  <a:solidFill>
                    <a:srgbClr val="2F2D2D"/>
                  </a:solidFill>
                </a:rPr>
                <a:t> 사용</a:t>
              </a:r>
            </a:p>
          </p:txBody>
        </p:sp>
      </p:grpSp>
      <p:cxnSp>
        <p:nvCxnSpPr>
          <p:cNvPr id="12" name="Rect 0">
            <a:extLst>
              <a:ext uri="{FF2B5EF4-FFF2-40B4-BE49-F238E27FC236}">
                <a16:creationId xmlns:a16="http://schemas.microsoft.com/office/drawing/2014/main" id="{A5C8B5DB-8CB0-47FC-FF8A-E2FE867866F3}"/>
              </a:ext>
            </a:extLst>
          </p:cNvPr>
          <p:cNvCxnSpPr/>
          <p:nvPr/>
        </p:nvCxnSpPr>
        <p:spPr>
          <a:xfrm>
            <a:off x="914400" y="0"/>
            <a:ext cx="635" cy="1464945"/>
          </a:xfrm>
          <a:prstGeom prst="line">
            <a:avLst/>
          </a:prstGeom>
          <a:ln w="19050" cap="flat" cmpd="sng">
            <a:solidFill>
              <a:srgbClr val="FFCF0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도형 8"/>
          <p:cNvCxnSpPr/>
          <p:nvPr/>
        </p:nvCxnSpPr>
        <p:spPr>
          <a:xfrm flipV="1">
            <a:off x="5440045" y="3394710"/>
            <a:ext cx="5883275" cy="3175"/>
          </a:xfrm>
          <a:prstGeom prst="line">
            <a:avLst/>
          </a:prstGeom>
          <a:ln w="28575" cap="flat" cmpd="sng">
            <a:solidFill>
              <a:srgbClr val="FFDD7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도형 10"/>
          <p:cNvCxnSpPr/>
          <p:nvPr/>
        </p:nvCxnSpPr>
        <p:spPr>
          <a:xfrm>
            <a:off x="5442585" y="4910455"/>
            <a:ext cx="5896610" cy="26670"/>
          </a:xfrm>
          <a:prstGeom prst="line">
            <a:avLst/>
          </a:prstGeom>
          <a:ln w="28575" cap="flat" cmpd="sng">
            <a:solidFill>
              <a:srgbClr val="FFDD7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5" name="그룹 16"/>
          <p:cNvGrpSpPr/>
          <p:nvPr/>
        </p:nvGrpSpPr>
        <p:grpSpPr>
          <a:xfrm>
            <a:off x="5421630" y="1833245"/>
            <a:ext cx="5896610" cy="4719320"/>
            <a:chOff x="5421630" y="1833245"/>
            <a:chExt cx="5896610" cy="4719320"/>
          </a:xfrm>
        </p:grpSpPr>
        <p:sp>
          <p:nvSpPr>
            <p:cNvPr id="1079" name="도형 7"/>
            <p:cNvSpPr>
              <a:spLocks/>
            </p:cNvSpPr>
            <p:nvPr/>
          </p:nvSpPr>
          <p:spPr>
            <a:xfrm>
              <a:off x="5421630" y="1833245"/>
              <a:ext cx="5896610" cy="4719320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82" name="텍스트 상자 12"/>
            <p:cNvSpPr txBox="1">
              <a:spLocks/>
            </p:cNvSpPr>
            <p:nvPr/>
          </p:nvSpPr>
          <p:spPr>
            <a:xfrm>
              <a:off x="5542915" y="1901190"/>
              <a:ext cx="5652135" cy="1446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i="0">
                  <a:solidFill>
                    <a:srgbClr val="212529"/>
                  </a:solidFill>
                  <a:latin typeface="Helvetica Neue" charset="0"/>
                  <a:ea typeface="Malgun Gothic" charset="0"/>
                </a:rPr>
                <a:t>버트에 비해 5가지 성능 평가 항목에서 뛰어남 : </a:t>
              </a:r>
            </a:p>
            <a:p>
              <a:pPr mar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ko-KR" altLang="ko-KR" sz="1600" b="0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문장 유사도 추론, 주제 분류, </a:t>
              </a:r>
              <a:r>
                <a:rPr lang="ko-KR" altLang="ko-KR" sz="1600" b="0" i="0" strike="noStrike" cap="none">
                  <a:ln w="9525" cap="flat" cmpd="sng">
                    <a:noFill/>
                    <a:prstDash/>
                  </a:ln>
                  <a:solidFill>
                    <a:srgbClr val="222222"/>
                  </a:solidFill>
                  <a:latin typeface="맑은고딕" charset="0"/>
                  <a:ea typeface="Noto Sans KR" charset="0"/>
                </a:rPr>
                <a:t>기계독해</a:t>
              </a:r>
              <a:r>
                <a:rPr lang="ko-KR" altLang="ko-KR" sz="1600" b="0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 등 영역에서 정확도 성능이 평균 4.5% 우수</a:t>
              </a:r>
              <a:endParaRPr lang="ko-KR" altLang="en-US" sz="1600" b="0" i="0" strike="noStrike" cap="none">
                <a:ln w="9525" cap="flat" cmpd="sng">
                  <a:noFill/>
                  <a:prstDash/>
                </a:ln>
                <a:solidFill>
                  <a:srgbClr val="242424"/>
                </a:solidFill>
                <a:latin typeface="맑은고딕" charset="0"/>
                <a:ea typeface="Noto Sans KR" charset="0"/>
              </a:endParaRPr>
            </a:p>
            <a:p>
              <a:pPr mar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ko-KR" altLang="ko-KR" sz="1600" b="0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특히 정답 단락을 순위화</a:t>
              </a:r>
              <a:r>
                <a:rPr lang="en-US" altLang="ko-KR" sz="1600" b="0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 </a:t>
              </a:r>
              <a:r>
                <a:rPr lang="ko-KR" altLang="ko-KR" sz="1600" b="0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하는 '단락순위화' 평가에서는 7.4% 높</a:t>
              </a:r>
              <a:r>
                <a:rPr lang="ko-KR" altLang="en-US" sz="1600" b="0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았음</a:t>
              </a:r>
              <a:endParaRPr lang="ko-KR" altLang="en-US" sz="1600" b="1" i="0">
                <a:solidFill>
                  <a:srgbClr val="212529"/>
                </a:solidFill>
                <a:latin typeface="Helvetica Neue" charset="0"/>
                <a:ea typeface="Malgun Gothic" charset="0"/>
              </a:endParaRPr>
            </a:p>
          </p:txBody>
        </p:sp>
        <p:sp>
          <p:nvSpPr>
            <p:cNvPr id="1083" name="텍스트 상자 13"/>
            <p:cNvSpPr txBox="1">
              <a:spLocks/>
            </p:cNvSpPr>
            <p:nvPr/>
          </p:nvSpPr>
          <p:spPr>
            <a:xfrm>
              <a:off x="5544820" y="3423285"/>
              <a:ext cx="5652135" cy="1446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i="0" strike="noStrike" cap="none" dirty="0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교착어인 한국어 특성을 반영</a:t>
              </a:r>
              <a:r>
                <a:rPr lang="ko-KR" altLang="en-US" sz="1600" b="1" i="0" dirty="0">
                  <a:solidFill>
                    <a:srgbClr val="212529"/>
                  </a:solidFill>
                  <a:latin typeface="Helvetica Neue" charset="0"/>
                  <a:ea typeface="Malgun Gothic" charset="0"/>
                </a:rPr>
                <a:t> : </a:t>
              </a:r>
            </a:p>
            <a:p>
              <a:pPr mar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ko-KR" altLang="ko-KR" sz="1600" b="0" i="0" strike="noStrike" cap="none" dirty="0" err="1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버트는</a:t>
              </a:r>
              <a:r>
                <a:rPr lang="ko-KR" altLang="ko-KR" sz="1600" b="0" i="0" strike="noStrike" cap="none" dirty="0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 단어가 모두 떨어져 있는 고립어 기반, </a:t>
              </a:r>
              <a:endParaRPr lang="ko-KR" altLang="en-US" sz="1600" b="0" i="0" strike="noStrike" cap="none" dirty="0">
                <a:ln w="9525" cap="flat" cmpd="sng">
                  <a:noFill/>
                  <a:prstDash/>
                </a:ln>
                <a:solidFill>
                  <a:srgbClr val="242424"/>
                </a:solidFill>
                <a:latin typeface="맑은고딕" charset="0"/>
                <a:ea typeface="Noto Sans KR" charset="0"/>
              </a:endParaRPr>
            </a:p>
            <a:p>
              <a:pPr mar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ko-KR" altLang="ko-KR" sz="1600" b="0" i="0" strike="noStrike" cap="none" dirty="0" err="1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코버트는</a:t>
              </a:r>
              <a:r>
                <a:rPr lang="ko-KR" altLang="ko-KR" sz="1600" b="0" i="0" strike="noStrike" cap="none" dirty="0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 어근에 접사가 붙는 교착어 기반</a:t>
              </a:r>
              <a:r>
                <a:rPr lang="en-US" altLang="ko-KR" sz="1600" b="0" i="0" strike="noStrike" cap="none" dirty="0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.</a:t>
              </a:r>
              <a:r>
                <a:rPr lang="ko-KR" altLang="ko-KR" sz="1600" b="0" i="0" strike="noStrike" cap="none" dirty="0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 </a:t>
              </a:r>
              <a:endParaRPr lang="ko-KR" altLang="en-US" sz="1600" b="0" i="0" strike="noStrike" cap="none" dirty="0">
                <a:ln w="9525" cap="flat" cmpd="sng">
                  <a:noFill/>
                  <a:prstDash/>
                </a:ln>
                <a:solidFill>
                  <a:srgbClr val="242424"/>
                </a:solidFill>
                <a:latin typeface="맑은고딕" charset="0"/>
                <a:ea typeface="Noto Sans KR" charset="0"/>
              </a:endParaRPr>
            </a:p>
            <a:p>
              <a:pPr mar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ko-KR" altLang="ko-KR" sz="1600" b="0" i="0" strike="noStrike" cap="none" dirty="0" err="1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ETRI는</a:t>
              </a:r>
              <a:r>
                <a:rPr lang="ko-KR" altLang="ko-KR" sz="1600" b="0" i="0" strike="noStrike" cap="none" dirty="0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 고립어에 맞게 의미 최소 단위인 형태소까지 고려하는 모델을 구현</a:t>
              </a:r>
              <a:r>
                <a:rPr lang="ko-KR" altLang="en-US" sz="1600" b="0" i="0" strike="noStrike" cap="none" dirty="0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하여</a:t>
              </a:r>
              <a:r>
                <a:rPr lang="ko-KR" altLang="ko-KR" sz="1600" b="0" i="0" strike="noStrike" cap="none" dirty="0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, 정확도를 높</a:t>
              </a:r>
              <a:r>
                <a:rPr lang="ko-KR" altLang="en-US" sz="1600" b="0" i="0" strike="noStrike" cap="none" dirty="0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임</a:t>
              </a:r>
              <a:endParaRPr lang="ko-KR" altLang="en-US" sz="1600" b="1" i="0" dirty="0">
                <a:solidFill>
                  <a:srgbClr val="212529"/>
                </a:solidFill>
                <a:latin typeface="Helvetica Neue" charset="0"/>
                <a:ea typeface="Malgun Gothic" charset="0"/>
              </a:endParaRPr>
            </a:p>
          </p:txBody>
        </p:sp>
        <p:sp>
          <p:nvSpPr>
            <p:cNvPr id="1084" name="텍스트 상자 14"/>
            <p:cNvSpPr txBox="1">
              <a:spLocks/>
            </p:cNvSpPr>
            <p:nvPr/>
          </p:nvSpPr>
          <p:spPr>
            <a:xfrm>
              <a:off x="5546725" y="5026660"/>
              <a:ext cx="5652135" cy="12001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학습 데이터 증가</a:t>
              </a:r>
              <a:r>
                <a:rPr lang="ko-KR" altLang="ko-KR" sz="1600" b="1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 </a:t>
              </a:r>
              <a:r>
                <a:rPr lang="ko-KR" altLang="en-US" sz="1600" b="1" i="0">
                  <a:solidFill>
                    <a:srgbClr val="212529"/>
                  </a:solidFill>
                  <a:latin typeface="Helvetica Neue" charset="0"/>
                  <a:ea typeface="Malgun Gothic" charset="0"/>
                </a:rPr>
                <a:t>: </a:t>
              </a:r>
            </a:p>
            <a:p>
              <a:pPr mar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ko-KR" altLang="ko-KR" sz="1600" b="0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버트가 사용한 데이터는 40여만건 위키백과 문서</a:t>
              </a:r>
              <a:r>
                <a:rPr lang="en-US" altLang="ko-KR" sz="1600" b="0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.</a:t>
              </a:r>
              <a:endParaRPr lang="ko-KR" altLang="en-US" sz="1600" b="0" i="0" strike="noStrike" cap="none">
                <a:ln w="9525" cap="flat" cmpd="sng">
                  <a:noFill/>
                  <a:prstDash/>
                </a:ln>
                <a:solidFill>
                  <a:srgbClr val="242424"/>
                </a:solidFill>
                <a:latin typeface="맑은고딕" charset="0"/>
                <a:ea typeface="Noto Sans KR" charset="0"/>
              </a:endParaRPr>
            </a:p>
            <a:p>
              <a:pPr mar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ko-KR" altLang="ko-KR" sz="1600" b="0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ETRI는 여기에 총 23기가바이트(GB)에 달하는 신문기사·백과사전 정보를 더해 45억개 형태소를 학습시</a:t>
              </a:r>
              <a:r>
                <a:rPr lang="ko-KR" altLang="en-US" sz="1600" b="0" i="0" strike="noStrike" cap="none">
                  <a:ln w="9525" cap="flat" cmpd="sng">
                    <a:noFill/>
                    <a:prstDash/>
                  </a:ln>
                  <a:solidFill>
                    <a:srgbClr val="242424"/>
                  </a:solidFill>
                  <a:latin typeface="맑은고딕" charset="0"/>
                  <a:ea typeface="Noto Sans KR" charset="0"/>
                </a:rPr>
                <a:t>킴</a:t>
              </a:r>
              <a:r>
                <a:rPr lang="ko-KR" altLang="ko-KR" sz="1600" b="0" i="0" strike="noStrike" cap="none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고딕" charset="0"/>
                </a:rPr>
                <a:t> </a:t>
              </a:r>
              <a:endParaRPr lang="ko-KR" altLang="en-US" sz="1600" b="1" i="0">
                <a:solidFill>
                  <a:srgbClr val="212529"/>
                </a:solidFill>
                <a:latin typeface="Helvetica Neue" charset="0"/>
                <a:ea typeface="Malgun Gothic" charset="0"/>
              </a:endParaRPr>
            </a:p>
          </p:txBody>
        </p:sp>
      </p:grpSp>
      <p:pic>
        <p:nvPicPr>
          <p:cNvPr id="1086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24" name="텍스트 상자 31">
            <a:extLst>
              <a:ext uri="{FF2B5EF4-FFF2-40B4-BE49-F238E27FC236}">
                <a16:creationId xmlns:a16="http://schemas.microsoft.com/office/drawing/2014/main" id="{391E14EE-C171-60E9-C153-0FADE11EEBC6}"/>
              </a:ext>
            </a:extLst>
          </p:cNvPr>
          <p:cNvSpPr txBox="1">
            <a:spLocks/>
          </p:cNvSpPr>
          <p:nvPr/>
        </p:nvSpPr>
        <p:spPr>
          <a:xfrm>
            <a:off x="1017270" y="294005"/>
            <a:ext cx="609790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2.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5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BERT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모델 선정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: KorBERT</a:t>
            </a:r>
            <a:endParaRPr lang="ko-KR" altLang="en-US" sz="2800" b="1">
              <a:solidFill>
                <a:srgbClr val="5D5757"/>
              </a:solidFill>
              <a:latin typeface="맑은 고딕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B9DA34-4996-5BA2-23A2-8F21C5BE91A4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</p:spTree>
    <p:extLst>
      <p:ext uri="{BB962C8B-B14F-4D97-AF65-F5344CB8AC3E}">
        <p14:creationId xmlns:p14="http://schemas.microsoft.com/office/powerpoint/2010/main" val="306138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0AEA135-A376-41CB-8C72-00E7F1C74D6E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1"/>
          <p:cNvGrpSpPr/>
          <p:nvPr/>
        </p:nvGrpSpPr>
        <p:grpSpPr>
          <a:xfrm>
            <a:off x="1149350" y="923925"/>
            <a:ext cx="10326370" cy="544830"/>
            <a:chOff x="1149350" y="923925"/>
            <a:chExt cx="10326370" cy="544830"/>
          </a:xfrm>
        </p:grpSpPr>
        <p:sp>
          <p:nvSpPr>
            <p:cNvPr id="45" name="도형 39"/>
            <p:cNvSpPr>
              <a:spLocks/>
            </p:cNvSpPr>
            <p:nvPr/>
          </p:nvSpPr>
          <p:spPr>
            <a:xfrm>
              <a:off x="1149350" y="923925"/>
              <a:ext cx="10285095" cy="54610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텍스트 상자 40"/>
            <p:cNvSpPr txBox="1">
              <a:spLocks/>
            </p:cNvSpPr>
            <p:nvPr/>
          </p:nvSpPr>
          <p:spPr>
            <a:xfrm>
              <a:off x="1191895" y="988695"/>
              <a:ext cx="10285095" cy="4152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>
                  <a:solidFill>
                    <a:srgbClr val="2F2D2D"/>
                  </a:solidFill>
                </a:rPr>
                <a:t>모델에 대한 장단점 또는 모델 테스트 결과</a:t>
              </a:r>
              <a:r>
                <a:rPr lang="en-US" altLang="ko-KR" sz="1600" b="1">
                  <a:solidFill>
                    <a:srgbClr val="2F2D2D"/>
                  </a:solidFill>
                </a:rPr>
                <a:t> </a:t>
              </a:r>
              <a:endParaRPr lang="ko-KR" altLang="en-US" sz="1600" b="1">
                <a:solidFill>
                  <a:srgbClr val="2F2D2D"/>
                </a:solidFill>
              </a:endParaRPr>
            </a:p>
          </p:txBody>
        </p:sp>
      </p:grpSp>
      <p:pic>
        <p:nvPicPr>
          <p:cNvPr id="52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B485D-63E4-0C6E-883A-17084651D056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grpSp>
        <p:nvGrpSpPr>
          <p:cNvPr id="60" name="그룹 26"/>
          <p:cNvGrpSpPr/>
          <p:nvPr/>
        </p:nvGrpSpPr>
        <p:grpSpPr>
          <a:xfrm>
            <a:off x="925195" y="1671955"/>
            <a:ext cx="10623550" cy="5179695"/>
            <a:chOff x="925195" y="1671955"/>
            <a:chExt cx="10623550" cy="5179695"/>
          </a:xfrm>
        </p:grpSpPr>
        <p:pic>
          <p:nvPicPr>
            <p:cNvPr id="53" name="그림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95" y="1671955"/>
              <a:ext cx="10623550" cy="5179695"/>
            </a:xfrm>
            <a:prstGeom prst="rect">
              <a:avLst/>
            </a:prstGeom>
            <a:noFill/>
          </p:spPr>
        </p:pic>
        <p:sp>
          <p:nvSpPr>
            <p:cNvPr id="54" name="도형 17"/>
            <p:cNvSpPr>
              <a:spLocks/>
            </p:cNvSpPr>
            <p:nvPr/>
          </p:nvSpPr>
          <p:spPr>
            <a:xfrm>
              <a:off x="1886585" y="1948180"/>
              <a:ext cx="467360" cy="210820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5" name="도형 18"/>
            <p:cNvSpPr>
              <a:spLocks/>
            </p:cNvSpPr>
            <p:nvPr/>
          </p:nvSpPr>
          <p:spPr>
            <a:xfrm>
              <a:off x="3752215" y="1941830"/>
              <a:ext cx="467360" cy="210820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도형 19"/>
            <p:cNvSpPr>
              <a:spLocks/>
            </p:cNvSpPr>
            <p:nvPr/>
          </p:nvSpPr>
          <p:spPr>
            <a:xfrm>
              <a:off x="5399405" y="1935480"/>
              <a:ext cx="467360" cy="210820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도형 20"/>
            <p:cNvSpPr>
              <a:spLocks/>
            </p:cNvSpPr>
            <p:nvPr/>
          </p:nvSpPr>
          <p:spPr>
            <a:xfrm>
              <a:off x="7555865" y="1942465"/>
              <a:ext cx="467360" cy="210820"/>
            </a:xfrm>
            <a:prstGeom prst="rect">
              <a:avLst/>
            </a:prstGeom>
            <a:noFill/>
            <a:ln w="38100" cap="flat" cmpd="sng">
              <a:solidFill>
                <a:srgbClr val="0611F2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rgbClr val="0611F2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8" name="도형 23"/>
            <p:cNvSpPr>
              <a:spLocks/>
            </p:cNvSpPr>
            <p:nvPr/>
          </p:nvSpPr>
          <p:spPr>
            <a:xfrm>
              <a:off x="9254490" y="1936115"/>
              <a:ext cx="467360" cy="210820"/>
            </a:xfrm>
            <a:prstGeom prst="rect">
              <a:avLst/>
            </a:prstGeom>
            <a:noFill/>
            <a:ln w="38100" cap="flat" cmpd="sng">
              <a:solidFill>
                <a:srgbClr val="0611F2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rgbClr val="0611F2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도형 24"/>
            <p:cNvSpPr>
              <a:spLocks/>
            </p:cNvSpPr>
            <p:nvPr/>
          </p:nvSpPr>
          <p:spPr>
            <a:xfrm>
              <a:off x="10747375" y="1929765"/>
              <a:ext cx="467360" cy="210820"/>
            </a:xfrm>
            <a:prstGeom prst="rect">
              <a:avLst/>
            </a:prstGeom>
            <a:noFill/>
            <a:ln w="38100" cap="flat" cmpd="sng">
              <a:solidFill>
                <a:srgbClr val="0611F2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rgbClr val="0611F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1" name="도형 27"/>
          <p:cNvSpPr>
            <a:spLocks/>
          </p:cNvSpPr>
          <p:nvPr/>
        </p:nvSpPr>
        <p:spPr>
          <a:xfrm>
            <a:off x="2452370" y="6022340"/>
            <a:ext cx="2242820" cy="21082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2" name="도형 28"/>
          <p:cNvSpPr>
            <a:spLocks/>
          </p:cNvSpPr>
          <p:nvPr/>
        </p:nvSpPr>
        <p:spPr>
          <a:xfrm>
            <a:off x="7860665" y="6042025"/>
            <a:ext cx="2242820" cy="210820"/>
          </a:xfrm>
          <a:prstGeom prst="rect">
            <a:avLst/>
          </a:prstGeom>
          <a:noFill/>
          <a:ln w="381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3" name="텍스트 상자 41"/>
          <p:cNvSpPr txBox="1">
            <a:spLocks/>
          </p:cNvSpPr>
          <p:nvPr/>
        </p:nvSpPr>
        <p:spPr>
          <a:xfrm>
            <a:off x="1017270" y="294005"/>
            <a:ext cx="609790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2.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5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BERT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모델 선정 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: KorBERT</a:t>
            </a:r>
            <a:endParaRPr lang="ko-KR" altLang="en-US" sz="2800" b="1">
              <a:solidFill>
                <a:srgbClr val="5D5757"/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415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0B5AEEB-84BB-43BD-9DC5-8E34DF52A7DA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20"/>
          <p:cNvGrpSpPr/>
          <p:nvPr/>
        </p:nvGrpSpPr>
        <p:grpSpPr>
          <a:xfrm>
            <a:off x="1123315" y="896620"/>
            <a:ext cx="10517505" cy="544830"/>
            <a:chOff x="1123315" y="896620"/>
            <a:chExt cx="10517505" cy="544830"/>
          </a:xfrm>
        </p:grpSpPr>
        <p:sp>
          <p:nvSpPr>
            <p:cNvPr id="39" name="도형 18"/>
            <p:cNvSpPr>
              <a:spLocks/>
            </p:cNvSpPr>
            <p:nvPr/>
          </p:nvSpPr>
          <p:spPr>
            <a:xfrm>
              <a:off x="1123315" y="89662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0" name="텍스트 상자 19"/>
            <p:cNvSpPr txBox="1">
              <a:spLocks/>
            </p:cNvSpPr>
            <p:nvPr/>
          </p:nvSpPr>
          <p:spPr>
            <a:xfrm>
              <a:off x="1166495" y="988060"/>
              <a:ext cx="10474960" cy="4152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>
                  <a:solidFill>
                    <a:srgbClr val="5D5757"/>
                  </a:solidFill>
                  <a:latin typeface="맑은 고딕" charset="0"/>
                </a:rPr>
                <a:t>epoch 5, batch size 64 </a:t>
              </a:r>
              <a:r>
                <a:rPr lang="ko-KR" altLang="en-US" sz="1600" b="1">
                  <a:solidFill>
                    <a:srgbClr val="5D5757"/>
                  </a:solidFill>
                  <a:latin typeface="맑은 고딕" charset="0"/>
                </a:rPr>
                <a:t>로</a:t>
              </a:r>
              <a:r>
                <a:rPr lang="en-US" altLang="ko-KR" sz="1600" b="1">
                  <a:solidFill>
                    <a:srgbClr val="5D5757"/>
                  </a:solidFill>
                  <a:latin typeface="맑은 고딕" charset="0"/>
                </a:rPr>
                <a:t> </a:t>
              </a:r>
              <a:r>
                <a:rPr lang="ko-KR" altLang="en-US" sz="1600" b="1">
                  <a:solidFill>
                    <a:srgbClr val="5D5757"/>
                  </a:solidFill>
                  <a:latin typeface="맑은 고딕" charset="0"/>
                </a:rPr>
                <a:t>설정하여 구글 </a:t>
              </a:r>
              <a:r>
                <a:rPr lang="en-US" altLang="ko-KR" sz="1600" b="1">
                  <a:solidFill>
                    <a:srgbClr val="5D5757"/>
                  </a:solidFill>
                  <a:latin typeface="맑은 고딕" charset="0"/>
                </a:rPr>
                <a:t>colab</a:t>
              </a:r>
              <a:r>
                <a:rPr lang="ko-KR" altLang="en-US" sz="1600" b="1">
                  <a:solidFill>
                    <a:srgbClr val="5D5757"/>
                  </a:solidFill>
                  <a:latin typeface="맑은 고딕" charset="0"/>
                </a:rPr>
                <a:t>에서 </a:t>
              </a:r>
              <a:r>
                <a:rPr lang="en-US" altLang="ko-KR" sz="1600" b="1">
                  <a:solidFill>
                    <a:srgbClr val="5D5757"/>
                  </a:solidFill>
                  <a:latin typeface="맑은 고딕" charset="0"/>
                </a:rPr>
                <a:t>GPU</a:t>
              </a:r>
              <a:r>
                <a:rPr lang="ko-KR" altLang="en-US" sz="1600" b="1">
                  <a:solidFill>
                    <a:srgbClr val="5D5757"/>
                  </a:solidFill>
                  <a:latin typeface="맑은 고딕" charset="0"/>
                </a:rPr>
                <a:t>를 사용하여 모델을 생성함</a:t>
              </a:r>
              <a:r>
                <a:rPr lang="en-US" altLang="ko-KR" sz="1600" b="1">
                  <a:solidFill>
                    <a:srgbClr val="5D5757"/>
                  </a:solidFill>
                  <a:latin typeface="맑은 고딕" charset="0"/>
                </a:rPr>
                <a:t> </a:t>
              </a:r>
              <a:endParaRPr lang="ko-KR" altLang="en-US" sz="1600" b="1">
                <a:solidFill>
                  <a:srgbClr val="5D5757"/>
                </a:solidFill>
                <a:latin typeface="맑은 고딕" charset="0"/>
              </a:endParaRPr>
            </a:p>
          </p:txBody>
        </p:sp>
      </p:grpSp>
      <p:pic>
        <p:nvPicPr>
          <p:cNvPr id="48" name="그림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13" name="텍스트 상자 8"/>
          <p:cNvSpPr txBox="1">
            <a:spLocks/>
          </p:cNvSpPr>
          <p:nvPr/>
        </p:nvSpPr>
        <p:spPr>
          <a:xfrm>
            <a:off x="1017905" y="284480"/>
            <a:ext cx="6844030" cy="523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2.6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모델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AF03F-574D-7679-A543-772FA3B8DB8A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6602289-7681-7DA5-5E90-ADB4A0BF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719580"/>
            <a:ext cx="6121400" cy="4769485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</p:pic>
      <p:sp>
        <p:nvSpPr>
          <p:cNvPr id="18" name="도형 33"/>
          <p:cNvSpPr>
            <a:spLocks/>
          </p:cNvSpPr>
          <p:nvPr/>
        </p:nvSpPr>
        <p:spPr>
          <a:xfrm>
            <a:off x="854710" y="2573655"/>
            <a:ext cx="5349240" cy="3206115"/>
          </a:xfrm>
          <a:prstGeom prst="roundRect">
            <a:avLst>
              <a:gd name="adj" fmla="val 9741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C45BAD-AB6B-08B6-6AE2-D04CB086333B}"/>
              </a:ext>
            </a:extLst>
          </p:cNvPr>
          <p:cNvSpPr txBox="1"/>
          <p:nvPr/>
        </p:nvSpPr>
        <p:spPr>
          <a:xfrm>
            <a:off x="8048625" y="2701925"/>
            <a:ext cx="3073400" cy="2531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800" b="1" dirty="0">
                <a:solidFill>
                  <a:srgbClr val="2F2D2D"/>
                </a:solidFill>
              </a:rPr>
              <a:t>Input layer -&gt; </a:t>
            </a:r>
          </a:p>
          <a:p>
            <a:pPr latinLnBrk="0">
              <a:lnSpc>
                <a:spcPct val="150000"/>
              </a:lnSpc>
            </a:pPr>
            <a:r>
              <a:rPr lang="en-US" altLang="ko-KR" sz="1800" b="1" dirty="0" err="1">
                <a:solidFill>
                  <a:srgbClr val="2F2D2D"/>
                </a:solidFill>
              </a:rPr>
              <a:t>KorBERT</a:t>
            </a:r>
            <a:r>
              <a:rPr lang="en-US" altLang="ko-KR" sz="1800" b="1" dirty="0">
                <a:solidFill>
                  <a:srgbClr val="2F2D2D"/>
                </a:solidFill>
              </a:rPr>
              <a:t> layer -&gt; </a:t>
            </a:r>
          </a:p>
          <a:p>
            <a:pPr latinLnBrk="0">
              <a:lnSpc>
                <a:spcPct val="150000"/>
              </a:lnSpc>
            </a:pPr>
            <a:r>
              <a:rPr lang="en-US" altLang="ko-KR" sz="1800" b="1" dirty="0">
                <a:solidFill>
                  <a:srgbClr val="2F2D2D"/>
                </a:solidFill>
              </a:rPr>
              <a:t>Dense layer 1 -&gt; </a:t>
            </a:r>
          </a:p>
          <a:p>
            <a:pPr latinLnBrk="0">
              <a:lnSpc>
                <a:spcPct val="150000"/>
              </a:lnSpc>
            </a:pPr>
            <a:r>
              <a:rPr lang="en-US" altLang="ko-KR" sz="1800" b="1" dirty="0">
                <a:solidFill>
                  <a:srgbClr val="2F2D2D"/>
                </a:solidFill>
              </a:rPr>
              <a:t>Dense layer 2 -&gt; </a:t>
            </a:r>
          </a:p>
          <a:p>
            <a:pPr latinLnBrk="0">
              <a:lnSpc>
                <a:spcPct val="150000"/>
              </a:lnSpc>
            </a:pPr>
            <a:r>
              <a:rPr lang="en-US" altLang="ko-KR" sz="1800" b="1" dirty="0">
                <a:solidFill>
                  <a:srgbClr val="2F2D2D"/>
                </a:solidFill>
              </a:rPr>
              <a:t>Time Distributed layer </a:t>
            </a:r>
          </a:p>
          <a:p>
            <a:pPr latinLnBrk="0">
              <a:lnSpc>
                <a:spcPct val="150000"/>
              </a:lnSpc>
            </a:pPr>
            <a:r>
              <a:rPr lang="en-US" altLang="ko-KR" sz="1800" b="1" dirty="0" err="1">
                <a:solidFill>
                  <a:srgbClr val="2F2D2D"/>
                </a:solidFill>
              </a:rPr>
              <a:t>순으로</a:t>
            </a:r>
            <a:r>
              <a:rPr lang="en-US" altLang="ko-KR" sz="1800" b="1" dirty="0">
                <a:solidFill>
                  <a:srgbClr val="2F2D2D"/>
                </a:solidFill>
              </a:rPr>
              <a:t> </a:t>
            </a:r>
            <a:r>
              <a:rPr lang="en-US" altLang="ko-KR" sz="1800" b="1" dirty="0" err="1">
                <a:solidFill>
                  <a:srgbClr val="2F2D2D"/>
                </a:solidFill>
              </a:rPr>
              <a:t>신경망</a:t>
            </a:r>
            <a:r>
              <a:rPr lang="ko-KR" altLang="en-US" sz="1800" b="1" dirty="0">
                <a:solidFill>
                  <a:srgbClr val="2F2D2D"/>
                </a:solidFill>
              </a:rPr>
              <a:t>을</a:t>
            </a:r>
            <a:r>
              <a:rPr lang="en-US" altLang="ko-KR" sz="1800" b="1" dirty="0">
                <a:solidFill>
                  <a:srgbClr val="2F2D2D"/>
                </a:solidFill>
              </a:rPr>
              <a:t> </a:t>
            </a:r>
            <a:r>
              <a:rPr lang="en-US" altLang="ko-KR" sz="1800" b="1" dirty="0" err="1">
                <a:solidFill>
                  <a:srgbClr val="2F2D2D"/>
                </a:solidFill>
              </a:rPr>
              <a:t>구성</a:t>
            </a:r>
            <a:endParaRPr lang="ko-KR" altLang="en-US" sz="1800" b="1" dirty="0">
              <a:solidFill>
                <a:srgbClr val="2F2D2D"/>
              </a:solidFill>
            </a:endParaRPr>
          </a:p>
        </p:txBody>
      </p:sp>
      <p:sp>
        <p:nvSpPr>
          <p:cNvPr id="22" name="도형 53">
            <a:extLst>
              <a:ext uri="{FF2B5EF4-FFF2-40B4-BE49-F238E27FC236}">
                <a16:creationId xmlns:a16="http://schemas.microsoft.com/office/drawing/2014/main" id="{9ACCBEB7-74ED-2078-A582-6102130007D4}"/>
              </a:ext>
            </a:extLst>
          </p:cNvPr>
          <p:cNvSpPr>
            <a:spLocks/>
          </p:cNvSpPr>
          <p:nvPr/>
        </p:nvSpPr>
        <p:spPr>
          <a:xfrm>
            <a:off x="7551420" y="2014855"/>
            <a:ext cx="3531870" cy="4177665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124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84208D-F3A9-46FE-9387-28E5670A6EC7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1064895" y="873760"/>
            <a:ext cx="10485120" cy="5631214"/>
            <a:chOff x="1064895" y="873760"/>
            <a:chExt cx="10485120" cy="5631214"/>
          </a:xfrm>
        </p:grpSpPr>
        <p:sp>
          <p:nvSpPr>
            <p:cNvPr id="45" name="도형 41"/>
            <p:cNvSpPr>
              <a:spLocks/>
            </p:cNvSpPr>
            <p:nvPr/>
          </p:nvSpPr>
          <p:spPr>
            <a:xfrm>
              <a:off x="1064895" y="873760"/>
              <a:ext cx="10424160" cy="619125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텍스트 상자 42"/>
            <p:cNvSpPr txBox="1">
              <a:spLocks/>
            </p:cNvSpPr>
            <p:nvPr/>
          </p:nvSpPr>
          <p:spPr>
            <a:xfrm>
              <a:off x="1075055" y="5352286"/>
              <a:ext cx="10474960" cy="115268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2F2D2D"/>
                  </a:solidFill>
                  <a:ea typeface="맑은 고딕"/>
                </a:rPr>
                <a:t>모델 테스트 결과 </a:t>
              </a:r>
              <a:endParaRPr lang="en-US" altLang="ko-KR" sz="1600" b="1" dirty="0">
                <a:solidFill>
                  <a:srgbClr val="2F2D2D"/>
                </a:solidFill>
                <a:ea typeface="맑은 고딕"/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Slot_score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: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사용자가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입력한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말을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토큰으로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분해하고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슬롯으로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태깅한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후</a:t>
              </a:r>
              <a:r>
                <a:rPr lang="en-US" sz="1600" b="1" dirty="0">
                  <a:solidFill>
                    <a:srgbClr val="2F2D2D"/>
                  </a:solidFill>
                  <a:latin typeface="Malgun Gothic"/>
                  <a:ea typeface="Malgun Gothic"/>
                </a:rPr>
                <a:t>, </a:t>
              </a:r>
              <a:r>
                <a:rPr lang="ko-KR" altLang="en-US" sz="1600" b="1" dirty="0">
                  <a:solidFill>
                    <a:srgbClr val="2F2D2D"/>
                  </a:solidFill>
                  <a:latin typeface="Malgun Gothic"/>
                  <a:ea typeface="Malgun Gothic"/>
                </a:rPr>
                <a:t>그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 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토큰이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태깅된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슬롯일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거라고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예측한</a:t>
              </a:r>
              <a:r>
                <a:rPr lang="en-US" altLang="ko-KR" sz="1600" b="1" dirty="0">
                  <a:solidFill>
                    <a:srgbClr val="2F2D2D"/>
                  </a:solidFill>
                  <a:ea typeface="맑은 고딕"/>
                </a:rPr>
                <a:t> </a:t>
              </a:r>
              <a:r>
                <a:rPr lang="en-US" altLang="ko-KR" sz="1600" b="1" dirty="0" err="1">
                  <a:solidFill>
                    <a:srgbClr val="2F2D2D"/>
                  </a:solidFill>
                  <a:ea typeface="맑은 고딕"/>
                </a:rPr>
                <a:t>점수</a:t>
              </a:r>
              <a:endParaRPr lang="ko-KR" altLang="en-US" sz="1600" b="1" dirty="0" err="1">
                <a:solidFill>
                  <a:srgbClr val="2F2D2D"/>
                </a:solidFill>
                <a:ea typeface="맑은 고딕"/>
              </a:endParaRPr>
            </a:p>
          </p:txBody>
        </p:sp>
      </p:grpSp>
      <p:pic>
        <p:nvPicPr>
          <p:cNvPr id="49" name="그림 22" descr="C:/Users/user/AppData/Roaming/PolarisOffice/ETemp/16312_15318592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11" name="텍스트 상자 8">
            <a:extLst>
              <a:ext uri="{FF2B5EF4-FFF2-40B4-BE49-F238E27FC236}">
                <a16:creationId xmlns:a16="http://schemas.microsoft.com/office/drawing/2014/main" id="{58020CC3-1851-B8A5-D6D1-A41306192A40}"/>
              </a:ext>
            </a:extLst>
          </p:cNvPr>
          <p:cNvSpPr txBox="1">
            <a:spLocks/>
          </p:cNvSpPr>
          <p:nvPr/>
        </p:nvSpPr>
        <p:spPr>
          <a:xfrm>
            <a:off x="1017904" y="257810"/>
            <a:ext cx="684339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 dirty="0">
                <a:solidFill>
                  <a:srgbClr val="5D5757"/>
                </a:solidFill>
                <a:latin typeface="맑은 고딕" charset="0"/>
              </a:rPr>
              <a:t>2.7 </a:t>
            </a: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모델 테스트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1CFA2-C10A-70C5-AF79-1903A5BC9A96}"/>
              </a:ext>
            </a:extLst>
          </p:cNvPr>
          <p:cNvSpPr txBox="1">
            <a:spLocks/>
          </p:cNvSpPr>
          <p:nvPr/>
        </p:nvSpPr>
        <p:spPr>
          <a:xfrm>
            <a:off x="8897960" y="336822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sp>
        <p:nvSpPr>
          <p:cNvPr id="10" name="텍스트 상자 19">
            <a:extLst>
              <a:ext uri="{FF2B5EF4-FFF2-40B4-BE49-F238E27FC236}">
                <a16:creationId xmlns:a16="http://schemas.microsoft.com/office/drawing/2014/main" id="{7B1A9F3E-4F49-1D27-195B-4E41FAE1A3E7}"/>
              </a:ext>
            </a:extLst>
          </p:cNvPr>
          <p:cNvSpPr txBox="1">
            <a:spLocks/>
          </p:cNvSpPr>
          <p:nvPr/>
        </p:nvSpPr>
        <p:spPr>
          <a:xfrm>
            <a:off x="1166495" y="960755"/>
            <a:ext cx="10474325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 dirty="0">
                <a:solidFill>
                  <a:srgbClr val="5D5757"/>
                </a:solidFill>
                <a:latin typeface="맑은 고딕" charset="0"/>
              </a:rPr>
              <a:t>생성된 모델로 문장을 입력해서 테스트를 진행함</a:t>
            </a:r>
            <a:endParaRPr lang="ko-KR" altLang="en-US" sz="1600" b="1" dirty="0">
              <a:solidFill>
                <a:srgbClr val="2F2D2D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30E5B1-4321-6F68-ED72-CFE48A10724D}"/>
              </a:ext>
            </a:extLst>
          </p:cNvPr>
          <p:cNvGrpSpPr/>
          <p:nvPr/>
        </p:nvGrpSpPr>
        <p:grpSpPr>
          <a:xfrm>
            <a:off x="1064895" y="1698192"/>
            <a:ext cx="10217785" cy="3333395"/>
            <a:chOff x="1075055" y="1754505"/>
            <a:chExt cx="10217785" cy="358199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055" y="1754505"/>
              <a:ext cx="10217785" cy="3581993"/>
            </a:xfrm>
            <a:prstGeom prst="rect">
              <a:avLst/>
            </a:prstGeom>
            <a:noFill/>
            <a:ln w="9525" cap="flat" cmpd="sng">
              <a:solidFill>
                <a:schemeClr val="accent3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13" name="도형 25">
              <a:extLst>
                <a:ext uri="{FF2B5EF4-FFF2-40B4-BE49-F238E27FC236}">
                  <a16:creationId xmlns:a16="http://schemas.microsoft.com/office/drawing/2014/main" id="{4E32775C-7DAC-D036-CE5A-8360A34EF38E}"/>
                </a:ext>
              </a:extLst>
            </p:cNvPr>
            <p:cNvSpPr>
              <a:spLocks/>
            </p:cNvSpPr>
            <p:nvPr/>
          </p:nvSpPr>
          <p:spPr>
            <a:xfrm>
              <a:off x="1156335" y="4542790"/>
              <a:ext cx="9056370" cy="713105"/>
            </a:xfrm>
            <a:prstGeom prst="round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도형 53">
            <a:extLst>
              <a:ext uri="{FF2B5EF4-FFF2-40B4-BE49-F238E27FC236}">
                <a16:creationId xmlns:a16="http://schemas.microsoft.com/office/drawing/2014/main" id="{8805A4B2-4615-64FD-875C-067DA3AFA163}"/>
              </a:ext>
            </a:extLst>
          </p:cNvPr>
          <p:cNvSpPr>
            <a:spLocks/>
          </p:cNvSpPr>
          <p:nvPr/>
        </p:nvSpPr>
        <p:spPr>
          <a:xfrm>
            <a:off x="914400" y="5236894"/>
            <a:ext cx="10632440" cy="1417513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32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30">
            <a:extLst>
              <a:ext uri="{FF2B5EF4-FFF2-40B4-BE49-F238E27FC236}">
                <a16:creationId xmlns:a16="http://schemas.microsoft.com/office/drawing/2014/main" id="{0177B847-AB2F-0EF7-2661-517C7162A9C6}"/>
              </a:ext>
            </a:extLst>
          </p:cNvPr>
          <p:cNvSpPr>
            <a:spLocks/>
          </p:cNvSpPr>
          <p:nvPr/>
        </p:nvSpPr>
        <p:spPr>
          <a:xfrm>
            <a:off x="916305" y="5629910"/>
            <a:ext cx="10556240" cy="734060"/>
          </a:xfrm>
          <a:prstGeom prst="roundRect">
            <a:avLst>
              <a:gd name="adj" fmla="val 6256"/>
            </a:avLst>
          </a:prstGeom>
          <a:solidFill>
            <a:srgbClr val="FFE389"/>
          </a:solidFill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0B5AEEB-84BB-43BD-9DC5-8E34DF52A7DA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20"/>
          <p:cNvGrpSpPr/>
          <p:nvPr/>
        </p:nvGrpSpPr>
        <p:grpSpPr>
          <a:xfrm>
            <a:off x="1123315" y="896620"/>
            <a:ext cx="10509885" cy="4256405"/>
            <a:chOff x="1123315" y="896620"/>
            <a:chExt cx="10509885" cy="4256405"/>
          </a:xfrm>
        </p:grpSpPr>
        <p:sp>
          <p:nvSpPr>
            <p:cNvPr id="39" name="도형 18"/>
            <p:cNvSpPr>
              <a:spLocks/>
            </p:cNvSpPr>
            <p:nvPr/>
          </p:nvSpPr>
          <p:spPr>
            <a:xfrm>
              <a:off x="1123315" y="896620"/>
              <a:ext cx="10423525" cy="65786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dirty="0"/>
            </a:p>
          </p:txBody>
        </p:sp>
        <p:sp>
          <p:nvSpPr>
            <p:cNvPr id="40" name="텍스트 상자 19"/>
            <p:cNvSpPr txBox="1">
              <a:spLocks/>
            </p:cNvSpPr>
            <p:nvPr/>
          </p:nvSpPr>
          <p:spPr>
            <a:xfrm>
              <a:off x="1158875" y="3146425"/>
              <a:ext cx="10474325" cy="20066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문제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1. flavor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인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 ‘</a:t>
              </a:r>
              <a:r>
                <a:rPr lang="ko-KR" altLang="en-US" sz="1600" b="1" dirty="0" err="1">
                  <a:solidFill>
                    <a:srgbClr val="2F2D2D"/>
                  </a:solidFill>
                </a:rPr>
                <a:t>스모키한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’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이라는 단어를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taste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로 잡음</a:t>
              </a:r>
              <a:endParaRPr lang="en-US" altLang="ko-KR" sz="1600" b="1" dirty="0">
                <a:solidFill>
                  <a:srgbClr val="2F2D2D"/>
                </a:solidFill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dirty="0">
                <a:solidFill>
                  <a:srgbClr val="2F2D2D"/>
                </a:solidFill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문제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2. 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문장 틀에 없던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'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넘는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' 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이라는 표현을 학습 조건에 따라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abv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 혹은 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none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타입으로 다르게 인식함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2F2D2D"/>
                  </a:solidFill>
                </a:rPr>
                <a:t> 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2F2D2D"/>
                  </a:solidFill>
                </a:rPr>
                <a:t> 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2F2D2D"/>
                  </a:solidFill>
                </a:rPr>
                <a:t> </a:t>
              </a:r>
              <a:endParaRPr lang="en-US" altLang="ko-KR" b="1" dirty="0">
                <a:solidFill>
                  <a:srgbClr val="2F2D2D"/>
                </a:solidFill>
              </a:endParaRPr>
            </a:p>
          </p:txBody>
        </p:sp>
      </p:grpSp>
      <p:pic>
        <p:nvPicPr>
          <p:cNvPr id="48" name="그림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11" name="텍스트 상자 8">
            <a:extLst>
              <a:ext uri="{FF2B5EF4-FFF2-40B4-BE49-F238E27FC236}">
                <a16:creationId xmlns:a16="http://schemas.microsoft.com/office/drawing/2014/main" id="{62E00601-A723-1A41-88E1-707C8445BDB4}"/>
              </a:ext>
            </a:extLst>
          </p:cNvPr>
          <p:cNvSpPr txBox="1">
            <a:spLocks/>
          </p:cNvSpPr>
          <p:nvPr/>
        </p:nvSpPr>
        <p:spPr>
          <a:xfrm>
            <a:off x="1017905" y="257810"/>
            <a:ext cx="684403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2. 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모델 보완 및 완료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2B47B-963E-4341-B385-5FE6BCCFB51F}"/>
              </a:ext>
            </a:extLst>
          </p:cNvPr>
          <p:cNvSpPr txBox="1">
            <a:spLocks/>
          </p:cNvSpPr>
          <p:nvPr/>
        </p:nvSpPr>
        <p:spPr>
          <a:xfrm>
            <a:off x="8898255" y="336550"/>
            <a:ext cx="301688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2.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방안</a:t>
            </a:r>
          </a:p>
        </p:txBody>
      </p:sp>
      <p:sp>
        <p:nvSpPr>
          <p:cNvPr id="13" name="텍스트 상자 19">
            <a:extLst>
              <a:ext uri="{FF2B5EF4-FFF2-40B4-BE49-F238E27FC236}">
                <a16:creationId xmlns:a16="http://schemas.microsoft.com/office/drawing/2014/main" id="{7C28D197-3CB0-9E44-B4BA-126AB7251970}"/>
              </a:ext>
            </a:extLst>
          </p:cNvPr>
          <p:cNvSpPr txBox="1">
            <a:spLocks/>
          </p:cNvSpPr>
          <p:nvPr/>
        </p:nvSpPr>
        <p:spPr>
          <a:xfrm>
            <a:off x="1166495" y="994410"/>
            <a:ext cx="10474325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en-US" altLang="ko-KR" sz="1600" b="1" dirty="0">
                <a:solidFill>
                  <a:srgbClr val="5D5757"/>
                </a:solidFill>
                <a:latin typeface="맑은 고딕" charset="0"/>
              </a:rPr>
              <a:t>Batch</a:t>
            </a:r>
            <a:r>
              <a:rPr lang="ko-KR" altLang="en-US" sz="1600" b="1" dirty="0">
                <a:solidFill>
                  <a:srgbClr val="5D5757"/>
                </a:solidFill>
                <a:latin typeface="맑은 고딕" charset="0"/>
              </a:rPr>
              <a:t> </a:t>
            </a:r>
            <a:r>
              <a:rPr lang="en-US" altLang="ko-KR" sz="1600" b="1" dirty="0">
                <a:solidFill>
                  <a:srgbClr val="5D5757"/>
                </a:solidFill>
                <a:latin typeface="맑은 고딕" charset="0"/>
              </a:rPr>
              <a:t>size</a:t>
            </a:r>
            <a:r>
              <a:rPr lang="ko-KR" altLang="en-US" sz="1600" b="1" dirty="0">
                <a:solidFill>
                  <a:srgbClr val="5D5757"/>
                </a:solidFill>
                <a:latin typeface="맑은 고딕" charset="0"/>
              </a:rPr>
              <a:t>와 </a:t>
            </a:r>
            <a:r>
              <a:rPr lang="en-US" altLang="ko-KR" sz="1600" b="1" dirty="0">
                <a:solidFill>
                  <a:srgbClr val="5D5757"/>
                </a:solidFill>
                <a:latin typeface="맑은 고딕" charset="0"/>
              </a:rPr>
              <a:t>drop out</a:t>
            </a:r>
            <a:r>
              <a:rPr lang="ko-KR" altLang="en-US" sz="1600" b="1" dirty="0">
                <a:solidFill>
                  <a:srgbClr val="5D5757"/>
                </a:solidFill>
                <a:latin typeface="맑은 고딕" charset="0"/>
              </a:rPr>
              <a:t>을 조절하여 모델을 보완</a:t>
            </a:r>
            <a:endParaRPr lang="ko-KR" altLang="en-US" sz="1600" b="1" dirty="0">
              <a:solidFill>
                <a:srgbClr val="2F2D2D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F03E6B-ABF5-CD3A-C9D0-BA38EDC69E2D}"/>
              </a:ext>
            </a:extLst>
          </p:cNvPr>
          <p:cNvGrpSpPr/>
          <p:nvPr/>
        </p:nvGrpSpPr>
        <p:grpSpPr>
          <a:xfrm>
            <a:off x="1123315" y="1778635"/>
            <a:ext cx="10038080" cy="1141095"/>
            <a:chOff x="1123315" y="1778635"/>
            <a:chExt cx="10038080" cy="1141095"/>
          </a:xfrm>
        </p:grpSpPr>
        <p:pic>
          <p:nvPicPr>
            <p:cNvPr id="2" name="그림 2">
              <a:extLst>
                <a:ext uri="{FF2B5EF4-FFF2-40B4-BE49-F238E27FC236}">
                  <a16:creationId xmlns:a16="http://schemas.microsoft.com/office/drawing/2014/main" id="{26ECE6DA-3FD2-1DB4-588D-04C498147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315" y="1778635"/>
              <a:ext cx="10038080" cy="11410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도형 17"/>
            <p:cNvSpPr>
              <a:spLocks/>
            </p:cNvSpPr>
            <p:nvPr/>
          </p:nvSpPr>
          <p:spPr>
            <a:xfrm>
              <a:off x="2244725" y="1800225"/>
              <a:ext cx="842010" cy="414020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7"/>
            <p:cNvSpPr>
              <a:spLocks/>
            </p:cNvSpPr>
            <p:nvPr/>
          </p:nvSpPr>
          <p:spPr>
            <a:xfrm>
              <a:off x="3131185" y="1794510"/>
              <a:ext cx="2303145" cy="419735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45EE0D1-CFE4-F759-AC2F-E1BDED1C95D0}"/>
              </a:ext>
            </a:extLst>
          </p:cNvPr>
          <p:cNvSpPr txBox="1"/>
          <p:nvPr/>
        </p:nvSpPr>
        <p:spPr>
          <a:xfrm>
            <a:off x="1064895" y="5764254"/>
            <a:ext cx="10154920" cy="454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1800" b="1" dirty="0">
                <a:solidFill>
                  <a:srgbClr val="2F2D2D"/>
                </a:solidFill>
              </a:rPr>
              <a:t>batch size 128, dropout</a:t>
            </a:r>
            <a:r>
              <a:rPr lang="ko-KR" altLang="en-US" sz="1800" b="1" dirty="0">
                <a:solidFill>
                  <a:srgbClr val="2F2D2D"/>
                </a:solidFill>
              </a:rPr>
              <a:t>이 없는 모델로 수정</a:t>
            </a:r>
            <a:endParaRPr lang="en-US" altLang="ko-KR" sz="1800" b="1" dirty="0">
              <a:solidFill>
                <a:srgbClr val="2F2D2D"/>
              </a:solidFill>
            </a:endParaRPr>
          </a:p>
        </p:txBody>
      </p:sp>
      <p:sp>
        <p:nvSpPr>
          <p:cNvPr id="25" name="도형 8">
            <a:extLst>
              <a:ext uri="{FF2B5EF4-FFF2-40B4-BE49-F238E27FC236}">
                <a16:creationId xmlns:a16="http://schemas.microsoft.com/office/drawing/2014/main" id="{FD3E6BF7-CAA6-4095-F6DC-7881D0FC2607}"/>
              </a:ext>
            </a:extLst>
          </p:cNvPr>
          <p:cNvSpPr>
            <a:spLocks/>
          </p:cNvSpPr>
          <p:nvPr/>
        </p:nvSpPr>
        <p:spPr>
          <a:xfrm>
            <a:off x="1099820" y="3094355"/>
            <a:ext cx="10288270" cy="1555115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7" name="도형 12">
            <a:extLst>
              <a:ext uri="{FF2B5EF4-FFF2-40B4-BE49-F238E27FC236}">
                <a16:creationId xmlns:a16="http://schemas.microsoft.com/office/drawing/2014/main" id="{9E1BED01-560E-0815-9149-072615196EBC}"/>
              </a:ext>
            </a:extLst>
          </p:cNvPr>
          <p:cNvSpPr>
            <a:spLocks/>
          </p:cNvSpPr>
          <p:nvPr/>
        </p:nvSpPr>
        <p:spPr>
          <a:xfrm rot="5400000">
            <a:off x="5721350" y="3074670"/>
            <a:ext cx="748665" cy="4130675"/>
          </a:xfrm>
          <a:prstGeom prst="rightArrow">
            <a:avLst>
              <a:gd name="adj1" fmla="val 26970"/>
              <a:gd name="adj2" fmla="val 100000"/>
            </a:avLst>
          </a:prstGeom>
          <a:solidFill>
            <a:srgbClr val="FFCD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3D03CD-2F8E-6CCE-8A4C-3AB567B52108}"/>
              </a:ext>
            </a:extLst>
          </p:cNvPr>
          <p:cNvSpPr txBox="1"/>
          <p:nvPr/>
        </p:nvSpPr>
        <p:spPr>
          <a:xfrm>
            <a:off x="1123315" y="4041140"/>
            <a:ext cx="10154920" cy="454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800" b="1" dirty="0">
                <a:solidFill>
                  <a:srgbClr val="2F2D2D"/>
                </a:solidFill>
              </a:rPr>
              <a:t>‘</a:t>
            </a:r>
            <a:r>
              <a:rPr lang="ko-KR" altLang="en-US" sz="1800" b="1" dirty="0" err="1">
                <a:solidFill>
                  <a:srgbClr val="2F2D2D"/>
                </a:solidFill>
              </a:rPr>
              <a:t>넘는’을</a:t>
            </a:r>
            <a:r>
              <a:rPr lang="ko-KR" altLang="en-US" sz="1800" b="1" dirty="0">
                <a:solidFill>
                  <a:srgbClr val="2F2D2D"/>
                </a:solidFill>
              </a:rPr>
              <a:t> </a:t>
            </a:r>
            <a:r>
              <a:rPr lang="en-US" altLang="ko-KR" sz="1800" b="1" dirty="0">
                <a:solidFill>
                  <a:srgbClr val="2F2D2D"/>
                </a:solidFill>
              </a:rPr>
              <a:t>abv</a:t>
            </a:r>
            <a:r>
              <a:rPr lang="ko-KR" altLang="en-US" sz="1800" b="1" dirty="0">
                <a:solidFill>
                  <a:srgbClr val="2F2D2D"/>
                </a:solidFill>
              </a:rPr>
              <a:t>로 인식하면서 ‘</a:t>
            </a:r>
            <a:r>
              <a:rPr lang="ko-KR" altLang="en-US" sz="1800" b="1" dirty="0" err="1">
                <a:solidFill>
                  <a:srgbClr val="2F2D2D"/>
                </a:solidFill>
              </a:rPr>
              <a:t>스모키한＇을</a:t>
            </a:r>
            <a:r>
              <a:rPr lang="ko-KR" altLang="en-US" sz="1800" b="1" dirty="0">
                <a:solidFill>
                  <a:srgbClr val="2F2D2D"/>
                </a:solidFill>
              </a:rPr>
              <a:t> </a:t>
            </a:r>
            <a:r>
              <a:rPr lang="en-US" altLang="ko-KR" sz="1800" b="1" dirty="0">
                <a:solidFill>
                  <a:srgbClr val="2F2D2D"/>
                </a:solidFill>
              </a:rPr>
              <a:t>flavor</a:t>
            </a:r>
            <a:r>
              <a:rPr lang="ko-KR" altLang="en-US" sz="1800" b="1" dirty="0">
                <a:solidFill>
                  <a:srgbClr val="2F2D2D"/>
                </a:solidFill>
              </a:rPr>
              <a:t>로 인식하도록 </a:t>
            </a:r>
            <a:r>
              <a:rPr lang="ko-KR" altLang="en-US" sz="1800" b="1" dirty="0" err="1">
                <a:solidFill>
                  <a:srgbClr val="2F2D2D"/>
                </a:solidFill>
              </a:rPr>
              <a:t>설정값을</a:t>
            </a:r>
            <a:r>
              <a:rPr lang="ko-KR" altLang="en-US" sz="1800" b="1" dirty="0">
                <a:solidFill>
                  <a:srgbClr val="2F2D2D"/>
                </a:solidFill>
              </a:rPr>
              <a:t> 변경하며 테스트</a:t>
            </a:r>
            <a:endParaRPr lang="en-US" altLang="ko-KR" sz="1800" b="1" dirty="0">
              <a:solidFill>
                <a:srgbClr val="2F2D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863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" y="-635"/>
            <a:ext cx="12333605" cy="687895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>
            <a:off x="1534795" y="2835910"/>
            <a:ext cx="928941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7200" b="1"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7200" b="1">
                <a:solidFill>
                  <a:schemeClr val="bg1"/>
                </a:solidFill>
                <a:latin typeface="+mn-ea"/>
              </a:rPr>
              <a:t>챗봇 구현</a:t>
            </a:r>
            <a:endParaRPr lang="ko-KR" altLang="en-US" sz="28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-635" y="6342380"/>
            <a:ext cx="12192635" cy="540385"/>
          </a:xfrm>
          <a:prstGeom prst="rect">
            <a:avLst/>
          </a:prstGeom>
          <a:solidFill>
            <a:srgbClr val="FFD7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288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DA4EC65-579B-5591-CE93-D58764FCD14B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40">
            <a:extLst>
              <a:ext uri="{FF2B5EF4-FFF2-40B4-BE49-F238E27FC236}">
                <a16:creationId xmlns:a16="http://schemas.microsoft.com/office/drawing/2014/main" id="{5036C0EE-D4BC-E5E5-5742-DFCED8603583}"/>
              </a:ext>
            </a:extLst>
          </p:cNvPr>
          <p:cNvSpPr txBox="1">
            <a:spLocks/>
          </p:cNvSpPr>
          <p:nvPr/>
        </p:nvSpPr>
        <p:spPr>
          <a:xfrm>
            <a:off x="1017270" y="294005"/>
            <a:ext cx="609727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3.1 </a:t>
            </a:r>
            <a:r>
              <a:rPr lang="ko-KR" altLang="en-US" sz="2800" b="1" spc="-290" dirty="0">
                <a:solidFill>
                  <a:srgbClr val="5D5757"/>
                </a:solidFill>
                <a:latin typeface="맑은 고딕" charset="0"/>
              </a:rPr>
              <a:t>서비스 구현 예시 </a:t>
            </a:r>
            <a:endParaRPr lang="ko-KR" altLang="en-US" sz="2800" b="1" dirty="0">
              <a:solidFill>
                <a:srgbClr val="5D5757"/>
              </a:solidFill>
              <a:latin typeface="맑은 고딕" charset="0"/>
            </a:endParaRPr>
          </a:p>
        </p:txBody>
      </p:sp>
      <p:pic>
        <p:nvPicPr>
          <p:cNvPr id="4" name="그림 23">
            <a:extLst>
              <a:ext uri="{FF2B5EF4-FFF2-40B4-BE49-F238E27FC236}">
                <a16:creationId xmlns:a16="http://schemas.microsoft.com/office/drawing/2014/main" id="{D71FA951-6C0B-0F16-F0E9-D0C4166A92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grpSp>
        <p:nvGrpSpPr>
          <p:cNvPr id="5" name="그룹 20">
            <a:extLst>
              <a:ext uri="{FF2B5EF4-FFF2-40B4-BE49-F238E27FC236}">
                <a16:creationId xmlns:a16="http://schemas.microsoft.com/office/drawing/2014/main" id="{F7B075C1-AC1A-CE8B-E15C-2616BF538969}"/>
              </a:ext>
            </a:extLst>
          </p:cNvPr>
          <p:cNvGrpSpPr/>
          <p:nvPr/>
        </p:nvGrpSpPr>
        <p:grpSpPr>
          <a:xfrm>
            <a:off x="1123315" y="896620"/>
            <a:ext cx="10516870" cy="544195"/>
            <a:chOff x="1123315" y="896620"/>
            <a:chExt cx="10516870" cy="544195"/>
          </a:xfrm>
        </p:grpSpPr>
        <p:sp>
          <p:nvSpPr>
            <p:cNvPr id="6" name="도형 18">
              <a:extLst>
                <a:ext uri="{FF2B5EF4-FFF2-40B4-BE49-F238E27FC236}">
                  <a16:creationId xmlns:a16="http://schemas.microsoft.com/office/drawing/2014/main" id="{523C8AF6-ACD4-8820-5EC6-5B242E643C44}"/>
                </a:ext>
              </a:extLst>
            </p:cNvPr>
            <p:cNvSpPr>
              <a:spLocks/>
            </p:cNvSpPr>
            <p:nvPr/>
          </p:nvSpPr>
          <p:spPr>
            <a:xfrm>
              <a:off x="1123315" y="89662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텍스트 상자 19">
              <a:extLst>
                <a:ext uri="{FF2B5EF4-FFF2-40B4-BE49-F238E27FC236}">
                  <a16:creationId xmlns:a16="http://schemas.microsoft.com/office/drawing/2014/main" id="{4B12807B-8FB7-1129-C097-29E0E59CBA6F}"/>
                </a:ext>
              </a:extLst>
            </p:cNvPr>
            <p:cNvSpPr txBox="1">
              <a:spLocks/>
            </p:cNvSpPr>
            <p:nvPr/>
          </p:nvSpPr>
          <p:spPr>
            <a:xfrm>
              <a:off x="1166495" y="960755"/>
              <a:ext cx="10474325" cy="4146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5D5757"/>
                  </a:solidFill>
                  <a:latin typeface="맑은 고딕" charset="0"/>
                </a:rPr>
                <a:t>사용자 입력에 따라 </a:t>
              </a:r>
              <a:r>
                <a:rPr lang="ko-KR" altLang="en-US" sz="1600" b="1" dirty="0" err="1">
                  <a:solidFill>
                    <a:srgbClr val="5D5757"/>
                  </a:solidFill>
                  <a:latin typeface="맑은 고딕" charset="0"/>
                </a:rPr>
                <a:t>챗봇이</a:t>
              </a:r>
              <a:r>
                <a:rPr lang="ko-KR" altLang="en-US" sz="1600" b="1" dirty="0">
                  <a:solidFill>
                    <a:srgbClr val="5D5757"/>
                  </a:solidFill>
                  <a:latin typeface="맑은 고딕" charset="0"/>
                </a:rPr>
                <a:t> 반응하도록 알고리즘 설정 후</a:t>
              </a:r>
              <a:r>
                <a:rPr lang="en-US" altLang="ko-KR" sz="1600" b="1" dirty="0">
                  <a:solidFill>
                    <a:srgbClr val="5D5757"/>
                  </a:solidFill>
                  <a:latin typeface="맑은 고딕" charset="0"/>
                </a:rPr>
                <a:t> flask</a:t>
              </a:r>
              <a:r>
                <a:rPr lang="ko-KR" altLang="en-US" sz="1600" b="1" dirty="0">
                  <a:solidFill>
                    <a:srgbClr val="5D5757"/>
                  </a:solidFill>
                  <a:latin typeface="맑은 고딕" charset="0"/>
                </a:rPr>
                <a:t>로 구현</a:t>
              </a:r>
              <a:endParaRPr lang="ko-KR" altLang="en-US" sz="1600" b="1" dirty="0">
                <a:solidFill>
                  <a:srgbClr val="2F2D2D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99CF8A8-A2A1-5DE1-2179-5A450A2F60AC}"/>
              </a:ext>
            </a:extLst>
          </p:cNvPr>
          <p:cNvSpPr txBox="1">
            <a:spLocks/>
          </p:cNvSpPr>
          <p:nvPr/>
        </p:nvSpPr>
        <p:spPr>
          <a:xfrm>
            <a:off x="8569960" y="336550"/>
            <a:ext cx="334518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3.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서비스 구현</a:t>
            </a:r>
          </a:p>
        </p:txBody>
      </p:sp>
      <p:pic>
        <p:nvPicPr>
          <p:cNvPr id="21" name="그림 3" descr="C:/Users/anaconda/AppData/Roaming/PolarisOffice/ETemp/8848_6555856/fImage1602273736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780" y="1671320"/>
            <a:ext cx="3376295" cy="5042535"/>
          </a:xfrm>
          <a:prstGeom prst="rect">
            <a:avLst/>
          </a:prstGeom>
          <a:noFill/>
        </p:spPr>
      </p:pic>
      <p:pic>
        <p:nvPicPr>
          <p:cNvPr id="22" name="그림 4" descr="C:/Users/anaconda/AppData/Roaming/PolarisOffice/ETemp/8848_6555856/fImage1570793737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30" y="1653540"/>
            <a:ext cx="3387725" cy="5060950"/>
          </a:xfrm>
          <a:prstGeom prst="rect">
            <a:avLst/>
          </a:prstGeom>
          <a:noFill/>
        </p:spPr>
      </p:pic>
      <p:pic>
        <p:nvPicPr>
          <p:cNvPr id="23" name="그림 5" descr="C:/Users/anaconda/AppData/Roaming/PolarisOffice/ETemp/8848_6555856/fImage1634160738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" y="1652905"/>
            <a:ext cx="3401695" cy="5024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72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"/>
          <p:cNvGrpSpPr/>
          <p:nvPr/>
        </p:nvGrpSpPr>
        <p:grpSpPr>
          <a:xfrm>
            <a:off x="269875" y="2508250"/>
            <a:ext cx="2250440" cy="3317821"/>
            <a:chOff x="269875" y="2508250"/>
            <a:chExt cx="2250440" cy="3461385"/>
          </a:xfrm>
        </p:grpSpPr>
        <p:sp>
          <p:nvSpPr>
            <p:cNvPr id="2" name="Rect 0"/>
            <p:cNvSpPr txBox="1">
              <a:spLocks/>
            </p:cNvSpPr>
            <p:nvPr/>
          </p:nvSpPr>
          <p:spPr>
            <a:xfrm>
              <a:off x="272415" y="2665095"/>
              <a:ext cx="2171065" cy="784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40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PL/QA</a:t>
              </a:r>
              <a:endParaRPr lang="ko-KR" altLang="en-US" sz="140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latinLnBrk="0" hangingPunct="1">
                <a:buFontTx/>
                <a:buNone/>
              </a:pPr>
              <a:r>
                <a:rPr sz="16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김세리</a:t>
              </a:r>
              <a:endPara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" name="Rect 0"/>
            <p:cNvSpPr>
              <a:spLocks/>
            </p:cNvSpPr>
            <p:nvPr/>
          </p:nvSpPr>
          <p:spPr>
            <a:xfrm>
              <a:off x="272415" y="2508250"/>
              <a:ext cx="2171065" cy="3461385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7" name="Rect 0"/>
            <p:cNvCxnSpPr/>
            <p:nvPr/>
          </p:nvCxnSpPr>
          <p:spPr>
            <a:xfrm>
              <a:off x="462915" y="3613150"/>
              <a:ext cx="1785620" cy="1905"/>
            </a:xfrm>
            <a:prstGeom prst="line">
              <a:avLst/>
            </a:prstGeom>
            <a:ln w="28575" cap="flat" cmpd="sng">
              <a:solidFill>
                <a:srgbClr val="FFDD7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 0"/>
            <p:cNvSpPr txBox="1">
              <a:spLocks/>
            </p:cNvSpPr>
            <p:nvPr/>
          </p:nvSpPr>
          <p:spPr>
            <a:xfrm>
              <a:off x="269875" y="3707765"/>
              <a:ext cx="2250440" cy="212365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기획안 작성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학습용 데이터 문장 생성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생성된 문장 예외 처리 &amp; 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Tx/>
                <a:buNone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	예외 처리 코드 구현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추천 알고리즘 구현 총괄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알고리즘 예외 처리 코드 구현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코드 병합 총괄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산출물 품질 관리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PPT 작성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</p:txBody>
        </p:sp>
      </p:grpSp>
      <p:cxnSp>
        <p:nvCxnSpPr>
          <p:cNvPr id="9" name="Rect 0"/>
          <p:cNvCxnSpPr/>
          <p:nvPr/>
        </p:nvCxnSpPr>
        <p:spPr>
          <a:xfrm>
            <a:off x="914400" y="0"/>
            <a:ext cx="635" cy="1464945"/>
          </a:xfrm>
          <a:prstGeom prst="line">
            <a:avLst/>
          </a:prstGeom>
          <a:ln w="19050" cap="flat" cmpd="sng">
            <a:solidFill>
              <a:srgbClr val="FFCF0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 0"/>
          <p:cNvSpPr txBox="1">
            <a:spLocks/>
          </p:cNvSpPr>
          <p:nvPr/>
        </p:nvSpPr>
        <p:spPr>
          <a:xfrm>
            <a:off x="1092200" y="344170"/>
            <a:ext cx="6097270" cy="5226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800" b="1">
                <a:solidFill>
                  <a:srgbClr val="5D5757"/>
                </a:solidFill>
                <a:latin typeface="맑은 고딕" charset="0"/>
                <a:ea typeface="맑은 고딕" charset="0"/>
              </a:rPr>
              <a:t>4김1박 팀원 소개</a:t>
            </a:r>
            <a:endParaRPr lang="ko-KR" altLang="en-US" sz="2800" b="1">
              <a:solidFill>
                <a:srgbClr val="5D5757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8" name="Group 5"/>
          <p:cNvGrpSpPr/>
          <p:nvPr/>
        </p:nvGrpSpPr>
        <p:grpSpPr>
          <a:xfrm>
            <a:off x="2634615" y="2800350"/>
            <a:ext cx="2170430" cy="3216221"/>
            <a:chOff x="2634615" y="2800350"/>
            <a:chExt cx="2170430" cy="3359785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>
              <a:off x="2634615" y="2957195"/>
              <a:ext cx="2170430" cy="784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40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DA</a:t>
              </a:r>
              <a:endParaRPr lang="ko-KR" altLang="en-US" sz="140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latinLnBrk="0" hangingPunct="1">
                <a:buFontTx/>
                <a:buNone/>
              </a:pPr>
              <a:r>
                <a:rPr sz="16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김예지</a:t>
              </a:r>
              <a:endPara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>
              <a:off x="2634615" y="2800350"/>
              <a:ext cx="2170430" cy="3359785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1" name="Rect 0"/>
            <p:cNvCxnSpPr/>
            <p:nvPr/>
          </p:nvCxnSpPr>
          <p:spPr>
            <a:xfrm>
              <a:off x="2825115" y="3904615"/>
              <a:ext cx="1784985" cy="1270"/>
            </a:xfrm>
            <a:prstGeom prst="line">
              <a:avLst/>
            </a:prstGeom>
            <a:ln w="28575" cap="flat" cmpd="sng">
              <a:solidFill>
                <a:srgbClr val="FFDD7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 0"/>
            <p:cNvSpPr txBox="1">
              <a:spLocks/>
            </p:cNvSpPr>
            <p:nvPr/>
          </p:nvSpPr>
          <p:spPr>
            <a:xfrm>
              <a:off x="2634615" y="3999230"/>
              <a:ext cx="2170430" cy="12003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기획안 작성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학습용 데이터 문장 생성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생성된 문장 예외 처리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크롤링 데이터 전처리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PPT 작성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3" name="Group 5"/>
          <p:cNvGrpSpPr/>
          <p:nvPr/>
        </p:nvGrpSpPr>
        <p:grpSpPr>
          <a:xfrm>
            <a:off x="4996815" y="2508250"/>
            <a:ext cx="2170430" cy="3216221"/>
            <a:chOff x="4996815" y="2508250"/>
            <a:chExt cx="2170430" cy="3359785"/>
          </a:xfrm>
        </p:grpSpPr>
        <p:sp>
          <p:nvSpPr>
            <p:cNvPr id="24" name="Rect 0"/>
            <p:cNvSpPr txBox="1">
              <a:spLocks/>
            </p:cNvSpPr>
            <p:nvPr/>
          </p:nvSpPr>
          <p:spPr>
            <a:xfrm>
              <a:off x="4996815" y="2665730"/>
              <a:ext cx="2170430" cy="784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40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DA</a:t>
              </a:r>
              <a:endParaRPr lang="ko-KR" altLang="en-US" sz="140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latinLnBrk="0" hangingPunct="1">
                <a:buFontTx/>
                <a:buNone/>
              </a:pPr>
              <a:r>
                <a:rPr sz="16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김용관</a:t>
              </a:r>
              <a:endPara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4996815" y="2508250"/>
              <a:ext cx="2170430" cy="3359785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6" name="Rect 0"/>
            <p:cNvCxnSpPr/>
            <p:nvPr/>
          </p:nvCxnSpPr>
          <p:spPr>
            <a:xfrm>
              <a:off x="5186680" y="3613150"/>
              <a:ext cx="1784985" cy="1270"/>
            </a:xfrm>
            <a:prstGeom prst="line">
              <a:avLst/>
            </a:prstGeom>
            <a:ln w="28575" cap="flat" cmpd="sng">
              <a:solidFill>
                <a:srgbClr val="FFDD7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 0"/>
            <p:cNvSpPr txBox="1">
              <a:spLocks/>
            </p:cNvSpPr>
            <p:nvPr/>
          </p:nvSpPr>
          <p:spPr>
            <a:xfrm>
              <a:off x="4996815" y="3708400"/>
              <a:ext cx="2170430" cy="15696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기획안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작성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텍스트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&amp;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이미지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크롤링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학습용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데이터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문장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생성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생성된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문장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예외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처리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이미지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출력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함수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구현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HTML &amp; CSS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파일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수정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PPT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작성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8" name="Group 5"/>
          <p:cNvGrpSpPr/>
          <p:nvPr/>
        </p:nvGrpSpPr>
        <p:grpSpPr>
          <a:xfrm>
            <a:off x="7359015" y="2800350"/>
            <a:ext cx="2339340" cy="3216221"/>
            <a:chOff x="7359015" y="2800350"/>
            <a:chExt cx="2339340" cy="3359785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7359015" y="2957195"/>
              <a:ext cx="2170430" cy="784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40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DA</a:t>
              </a:r>
              <a:endParaRPr lang="ko-KR" altLang="en-US" sz="140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latinLnBrk="0" hangingPunct="1">
                <a:buFontTx/>
                <a:buNone/>
              </a:pPr>
              <a:r>
                <a:rPr sz="16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김다정</a:t>
              </a:r>
              <a:endPara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7359015" y="2800350"/>
              <a:ext cx="2170430" cy="3359785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1" name="Rect 0"/>
            <p:cNvCxnSpPr/>
            <p:nvPr/>
          </p:nvCxnSpPr>
          <p:spPr>
            <a:xfrm>
              <a:off x="7548880" y="3904615"/>
              <a:ext cx="1784985" cy="1270"/>
            </a:xfrm>
            <a:prstGeom prst="line">
              <a:avLst/>
            </a:prstGeom>
            <a:ln w="28575" cap="flat" cmpd="sng">
              <a:solidFill>
                <a:srgbClr val="FFDD7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 0"/>
            <p:cNvSpPr txBox="1">
              <a:spLocks/>
            </p:cNvSpPr>
            <p:nvPr/>
          </p:nvSpPr>
          <p:spPr>
            <a:xfrm>
              <a:off x="7359015" y="3999865"/>
              <a:ext cx="2339340" cy="212365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기획안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작성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크롤링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데이터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전처리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학습용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데이터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문장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생성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생성된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문장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예외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처리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추천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알고리즘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기본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틀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구현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알고리즘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예외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처리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코드</a:t>
              </a: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구현</a:t>
              </a:r>
              <a:endParaRPr 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latinLnBrk="0">
                <a:buFont typeface="맑은 고딕"/>
                <a:buChar char="▶"/>
              </a:pPr>
              <a:r>
                <a:rPr lang="en-US" altLang="ko-KR"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HTML &amp; CSS </a:t>
              </a:r>
              <a:r>
                <a:rPr lang="ko-KR" altLang="en-US"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파일 수정</a:t>
              </a: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 dirty="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PPT </a:t>
              </a:r>
              <a:r>
                <a:rPr sz="1200" b="1" dirty="0" err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작성</a:t>
              </a: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endParaRPr lang="ko-KR" altLang="en-US" sz="1200" b="1" dirty="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9698494" y="2512060"/>
            <a:ext cx="2220981" cy="3364811"/>
            <a:chOff x="9698494" y="2512060"/>
            <a:chExt cx="2220981" cy="3508375"/>
          </a:xfrm>
        </p:grpSpPr>
        <p:sp>
          <p:nvSpPr>
            <p:cNvPr id="34" name="Rect 0"/>
            <p:cNvSpPr txBox="1">
              <a:spLocks/>
            </p:cNvSpPr>
            <p:nvPr/>
          </p:nvSpPr>
          <p:spPr>
            <a:xfrm>
              <a:off x="9720580" y="2669540"/>
              <a:ext cx="2170430" cy="784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400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TA/AA</a:t>
              </a:r>
              <a:endParaRPr lang="ko-KR" altLang="en-US" sz="1400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latinLnBrk="0" hangingPunct="1">
                <a:buFontTx/>
                <a:buNone/>
              </a:pPr>
              <a:r>
                <a:rPr sz="16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박재형</a:t>
              </a:r>
              <a:endPara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>
              <a:spLocks/>
            </p:cNvSpPr>
            <p:nvPr/>
          </p:nvSpPr>
          <p:spPr>
            <a:xfrm>
              <a:off x="9720580" y="2512060"/>
              <a:ext cx="2170430" cy="3508375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6" name="Rect 0"/>
            <p:cNvCxnSpPr/>
            <p:nvPr/>
          </p:nvCxnSpPr>
          <p:spPr>
            <a:xfrm>
              <a:off x="9913620" y="3614420"/>
              <a:ext cx="1784985" cy="1270"/>
            </a:xfrm>
            <a:prstGeom prst="line">
              <a:avLst/>
            </a:prstGeom>
            <a:ln w="28575" cap="flat" cmpd="sng">
              <a:solidFill>
                <a:srgbClr val="FFDD7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 0"/>
            <p:cNvSpPr txBox="1">
              <a:spLocks/>
            </p:cNvSpPr>
            <p:nvPr/>
          </p:nvSpPr>
          <p:spPr>
            <a:xfrm>
              <a:off x="9698494" y="3712210"/>
              <a:ext cx="2220981" cy="212365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기획안 작성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이미지 크롤링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학습용 데이터 문장 생성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생성된 문장 예외 처리 &amp; 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Tx/>
                <a:buNone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	예외 처리 코드 구현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추천 알고리즘 구현 총괄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알고리즘 예외 처리 코드 구현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코드 병합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r>
                <a:rPr sz="1200" b="1">
                  <a:solidFill>
                    <a:srgbClr val="2F2D2D"/>
                  </a:solidFill>
                  <a:latin typeface="맑은 고딕" charset="0"/>
                  <a:ea typeface="맑은 고딕" charset="0"/>
                </a:rPr>
                <a:t>PPT 총괄</a:t>
              </a: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  <a:p>
              <a:pPr marL="285750" indent="-285750" algn="l" defTabSz="914400" rtl="0" eaLnBrk="1" latinLnBrk="0" hangingPunct="1">
                <a:buFont typeface="맑은 고딕"/>
                <a:buChar char="▶"/>
              </a:pPr>
              <a:endParaRPr lang="ko-KR" altLang="en-US" sz="1200" b="1">
                <a:solidFill>
                  <a:srgbClr val="2F2D2D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8" name="Picture " descr="C:/Users/user/AppData/Roaming/PolarisOffice/ETemp/16312_15318592/fImage4940860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49895" y="2089785"/>
            <a:ext cx="795655" cy="765810"/>
          </a:xfrm>
          <a:prstGeom prst="rect">
            <a:avLst/>
          </a:prstGeom>
          <a:noFill/>
        </p:spPr>
      </p:pic>
      <p:pic>
        <p:nvPicPr>
          <p:cNvPr id="39" name="Picture " descr="C:/Users/user/AppData/Roaming/PolarisOffice/ETemp/16312_15318592/fImage9895861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307080" y="2067560"/>
            <a:ext cx="836295" cy="809625"/>
          </a:xfrm>
          <a:prstGeom prst="rect">
            <a:avLst/>
          </a:prstGeom>
          <a:noFill/>
        </p:spPr>
      </p:pic>
      <p:pic>
        <p:nvPicPr>
          <p:cNvPr id="40" name="Picture " descr="C:/Users/user/AppData/Roaming/PolarisOffice/ETemp/16312_15318592/fImage5331862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21985" y="1800860"/>
            <a:ext cx="748030" cy="735965"/>
          </a:xfrm>
          <a:prstGeom prst="rect">
            <a:avLst/>
          </a:prstGeom>
          <a:noFill/>
        </p:spPr>
      </p:pic>
      <p:pic>
        <p:nvPicPr>
          <p:cNvPr id="41" name="Picture " descr="C:/Users/user/AppData/Roaming/PolarisOffice/ETemp/16312_15318592/fImage6475863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98760" y="1723390"/>
            <a:ext cx="827405" cy="815340"/>
          </a:xfrm>
          <a:prstGeom prst="rect">
            <a:avLst/>
          </a:prstGeom>
          <a:noFill/>
        </p:spPr>
      </p:pic>
      <p:pic>
        <p:nvPicPr>
          <p:cNvPr id="42" name="Picture " descr="C:/Users/user/AppData/Roaming/PolarisOffice/ETemp/16312_15318592/fImage63618649169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6150" y="1711325"/>
            <a:ext cx="809625" cy="803275"/>
          </a:xfrm>
          <a:prstGeom prst="rect">
            <a:avLst/>
          </a:prstGeom>
          <a:noFill/>
        </p:spPr>
      </p:pic>
      <p:sp>
        <p:nvSpPr>
          <p:cNvPr id="43" name="Rect 0"/>
          <p:cNvSpPr>
            <a:spLocks/>
          </p:cNvSpPr>
          <p:nvPr/>
        </p:nvSpPr>
        <p:spPr>
          <a:xfrm>
            <a:off x="-635" y="6419850"/>
            <a:ext cx="12193270" cy="435610"/>
          </a:xfrm>
          <a:prstGeom prst="rect">
            <a:avLst/>
          </a:prstGeom>
          <a:solidFill>
            <a:srgbClr val="FFD7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56" name="Picture " descr="C:/Users/user/AppData/Roaming/PolarisOffice/ETemp/16312_15318592/fImage1744866572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030" y="-2315845"/>
            <a:ext cx="329565" cy="232410"/>
          </a:xfrm>
          <a:prstGeom prst="rect">
            <a:avLst/>
          </a:prstGeom>
          <a:noFill/>
        </p:spPr>
      </p:pic>
      <p:pic>
        <p:nvPicPr>
          <p:cNvPr id="1058" name="Picture " descr="C:/Users/user/AppData/Roaming/PolarisOffice/ETemp/16312_15318592/fImage11988671478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7560" y="-1518920"/>
            <a:ext cx="446405" cy="559435"/>
          </a:xfrm>
          <a:prstGeom prst="rect">
            <a:avLst/>
          </a:prstGeom>
          <a:noFill/>
        </p:spPr>
      </p:pic>
      <p:pic>
        <p:nvPicPr>
          <p:cNvPr id="1059" name="Picture " descr="C:/Users/user/AppData/Roaming/PolarisOffice/ETemp/16312_15318592/fImage11988689358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280" y="-1675765"/>
            <a:ext cx="446405" cy="559435"/>
          </a:xfrm>
          <a:prstGeom prst="rect">
            <a:avLst/>
          </a:prstGeom>
          <a:noFill/>
        </p:spPr>
      </p:pic>
      <p:pic>
        <p:nvPicPr>
          <p:cNvPr id="1060" name="Picture " descr="C:/Users/user/AppData/Roaming/PolarisOffice/ETemp/16312_15318592/fImage11988696962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210" y="323215"/>
            <a:ext cx="446405" cy="559435"/>
          </a:xfrm>
          <a:prstGeom prst="rect">
            <a:avLst/>
          </a:prstGeom>
          <a:noFill/>
        </p:spPr>
      </p:pic>
      <p:pic>
        <p:nvPicPr>
          <p:cNvPr id="1061" name="Picture " descr="C:/Users/user/AppData/Roaming/PolarisOffice/ETemp/16312_15318592/fImage11988704464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8425" y="407670"/>
            <a:ext cx="446405" cy="559435"/>
          </a:xfrm>
          <a:prstGeom prst="rect">
            <a:avLst/>
          </a:prstGeom>
          <a:noFill/>
        </p:spPr>
      </p:pic>
      <p:pic>
        <p:nvPicPr>
          <p:cNvPr id="1062" name="Picture " descr="C:/Users/user/AppData/Roaming/PolarisOffice/ETemp/16312_15318592/fImage9208715705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375" y="-2340610"/>
            <a:ext cx="274955" cy="178435"/>
          </a:xfrm>
          <a:prstGeom prst="rect">
            <a:avLst/>
          </a:prstGeom>
          <a:noFill/>
        </p:spPr>
      </p:pic>
      <p:pic>
        <p:nvPicPr>
          <p:cNvPr id="1063" name="Picture " descr="C:/Users/user/AppData/Roaming/PolarisOffice/ETemp/16312_15318592/fImage9208728145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475" y="-1241425"/>
            <a:ext cx="274955" cy="178435"/>
          </a:xfrm>
          <a:prstGeom prst="rect">
            <a:avLst/>
          </a:prstGeom>
          <a:noFill/>
        </p:spPr>
      </p:pic>
      <p:pic>
        <p:nvPicPr>
          <p:cNvPr id="1064" name="Picture " descr="C:/Users/user/AppData/Roaming/PolarisOffice/ETemp/16312_15318592/fImage9208733281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640" y="-2597150"/>
            <a:ext cx="274955" cy="178435"/>
          </a:xfrm>
          <a:prstGeom prst="rect">
            <a:avLst/>
          </a:prstGeom>
          <a:noFill/>
        </p:spPr>
      </p:pic>
      <p:pic>
        <p:nvPicPr>
          <p:cNvPr id="1065" name="Picture " descr="C:/Users/user/AppData/Roaming/PolarisOffice/ETemp/16312_15318592/fImage9208746827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4170" y="-998855"/>
            <a:ext cx="274955" cy="178435"/>
          </a:xfrm>
          <a:prstGeom prst="rect">
            <a:avLst/>
          </a:prstGeom>
          <a:noFill/>
        </p:spPr>
      </p:pic>
      <p:pic>
        <p:nvPicPr>
          <p:cNvPr id="1067" name="Picture " descr="C:/Users/user/AppData/Roaming/PolarisOffice/ETemp/16312_15318592/fImage6318759961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9270" y="-1929130"/>
            <a:ext cx="172085" cy="112395"/>
          </a:xfrm>
          <a:prstGeom prst="rect">
            <a:avLst/>
          </a:prstGeom>
          <a:noFill/>
        </p:spPr>
      </p:pic>
      <p:pic>
        <p:nvPicPr>
          <p:cNvPr id="1068" name="Picture " descr="C:/Users/user/AppData/Roaming/PolarisOffice/ETemp/16312_15318592/fImage631876491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295" y="-1158875"/>
            <a:ext cx="172085" cy="112395"/>
          </a:xfrm>
          <a:prstGeom prst="rect">
            <a:avLst/>
          </a:prstGeom>
          <a:noFill/>
        </p:spPr>
      </p:pic>
      <p:pic>
        <p:nvPicPr>
          <p:cNvPr id="1069" name="Picture " descr="C:/Users/user/AppData/Roaming/PolarisOffice/ETemp/16312_15318592/fImage1586058772995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150" cy="762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그림 6" descr="C:/Users/anaconda/AppData/Roaming/PolarisOffice/ETemp/8848_6555856/fImage691078739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85" y="1590675"/>
            <a:ext cx="5332095" cy="2973705"/>
          </a:xfrm>
          <a:prstGeom prst="rect">
            <a:avLst/>
          </a:prstGeom>
          <a:noFill/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62D2915-A66A-496C-A3C3-97BA53D16B66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5" y="4784725"/>
            <a:ext cx="10835005" cy="1736090"/>
          </a:xfrm>
          <a:prstGeom prst="rect">
            <a:avLst/>
          </a:prstGeom>
          <a:noFill/>
        </p:spPr>
      </p:pic>
      <p:grpSp>
        <p:nvGrpSpPr>
          <p:cNvPr id="1089" name="그룹 25"/>
          <p:cNvGrpSpPr/>
          <p:nvPr/>
        </p:nvGrpSpPr>
        <p:grpSpPr>
          <a:xfrm>
            <a:off x="774700" y="1590675"/>
            <a:ext cx="4962525" cy="3047365"/>
            <a:chOff x="774700" y="1590675"/>
            <a:chExt cx="4962525" cy="3047365"/>
          </a:xfrm>
        </p:grpSpPr>
        <p:sp>
          <p:nvSpPr>
            <p:cNvPr id="1086" name="도형 17"/>
            <p:cNvSpPr>
              <a:spLocks/>
            </p:cNvSpPr>
            <p:nvPr/>
          </p:nvSpPr>
          <p:spPr>
            <a:xfrm>
              <a:off x="774700" y="1590675"/>
              <a:ext cx="4962525" cy="3047365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87" name="텍스트 상자 18"/>
            <p:cNvSpPr txBox="1">
              <a:spLocks/>
            </p:cNvSpPr>
            <p:nvPr/>
          </p:nvSpPr>
          <p:spPr>
            <a:xfrm>
              <a:off x="1430655" y="2127250"/>
              <a:ext cx="3542665" cy="19011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latin typeface="나눔스퀘어 Light" charset="0"/>
                  <a:ea typeface="나눔스퀘어 Light" charset="0"/>
                </a:rPr>
                <a:t>텍스트에 맞게 태그를 인식</a:t>
              </a: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endParaRPr lang="ko-KR" altLang="en-US" sz="1600" b="1" dirty="0">
                <a:latin typeface="나눔스퀘어 Light" charset="0"/>
                <a:ea typeface="나눔스퀘어 Light" charset="0"/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latin typeface="나눔스퀘어 Light" charset="0"/>
                  <a:ea typeface="나눔스퀘어 Light" charset="0"/>
                </a:rPr>
                <a:t>인식한 태그에 맞게 </a:t>
              </a:r>
              <a:r>
                <a:rPr lang="en-US" altLang="ko-KR" sz="1600" b="1" dirty="0" err="1">
                  <a:latin typeface="나눔스퀘어 Light" charset="0"/>
                  <a:ea typeface="나눔스퀘어 Light" charset="0"/>
                </a:rPr>
                <a:t>slot_text</a:t>
              </a:r>
              <a:r>
                <a:rPr lang="ko-KR" altLang="en-US" sz="1600" b="1" dirty="0">
                  <a:latin typeface="나눔스퀘어 Light" charset="0"/>
                  <a:ea typeface="나눔스퀘어 Light" charset="0"/>
                </a:rPr>
                <a:t>에 저장</a:t>
              </a: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endParaRPr lang="ko-KR" altLang="en-US" sz="1600" b="1" dirty="0">
                <a:latin typeface="나눔스퀘어 Light" charset="0"/>
                <a:ea typeface="나눔스퀘어 Light" charset="0"/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latin typeface="나눔스퀘어 Light" charset="0"/>
                  <a:ea typeface="나눔스퀘어 Light" charset="0"/>
                </a:rPr>
                <a:t>저장한 값을 사용자에게 출력</a:t>
              </a:r>
              <a:endParaRPr lang="ko-KR" altLang="en-US" sz="1600" b="1" i="0" dirty="0">
                <a:solidFill>
                  <a:srgbClr val="212529"/>
                </a:solidFill>
                <a:latin typeface="Helvetica Neue" charset="0"/>
                <a:ea typeface="Malgun Gothic" charset="0"/>
              </a:endParaRPr>
            </a:p>
          </p:txBody>
        </p:sp>
      </p:grpSp>
      <p:sp>
        <p:nvSpPr>
          <p:cNvPr id="1094" name="도형 47"/>
          <p:cNvSpPr>
            <a:spLocks/>
          </p:cNvSpPr>
          <p:nvPr/>
        </p:nvSpPr>
        <p:spPr>
          <a:xfrm>
            <a:off x="6394450" y="2239010"/>
            <a:ext cx="808355" cy="28384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5" name="도형 49"/>
          <p:cNvSpPr>
            <a:spLocks/>
          </p:cNvSpPr>
          <p:nvPr/>
        </p:nvSpPr>
        <p:spPr>
          <a:xfrm>
            <a:off x="8529072" y="2234813"/>
            <a:ext cx="490220" cy="3079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6" name="도형 50"/>
          <p:cNvSpPr>
            <a:spLocks/>
          </p:cNvSpPr>
          <p:nvPr/>
        </p:nvSpPr>
        <p:spPr>
          <a:xfrm>
            <a:off x="9038590" y="2234813"/>
            <a:ext cx="457835" cy="3079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7" name="도형 51"/>
          <p:cNvSpPr>
            <a:spLocks/>
          </p:cNvSpPr>
          <p:nvPr/>
        </p:nvSpPr>
        <p:spPr>
          <a:xfrm>
            <a:off x="7402830" y="2239645"/>
            <a:ext cx="699135" cy="28384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98" name="그림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grpSp>
        <p:nvGrpSpPr>
          <p:cNvPr id="22" name="그룹 20">
            <a:extLst>
              <a:ext uri="{FF2B5EF4-FFF2-40B4-BE49-F238E27FC236}">
                <a16:creationId xmlns:a16="http://schemas.microsoft.com/office/drawing/2014/main" id="{21F2AC8A-B759-6DB9-E6CF-51A396AD1D5C}"/>
              </a:ext>
            </a:extLst>
          </p:cNvPr>
          <p:cNvGrpSpPr/>
          <p:nvPr/>
        </p:nvGrpSpPr>
        <p:grpSpPr>
          <a:xfrm>
            <a:off x="1123315" y="896620"/>
            <a:ext cx="10516870" cy="544195"/>
            <a:chOff x="1123315" y="896620"/>
            <a:chExt cx="10516870" cy="544195"/>
          </a:xfrm>
        </p:grpSpPr>
        <p:sp>
          <p:nvSpPr>
            <p:cNvPr id="23" name="도형 18">
              <a:extLst>
                <a:ext uri="{FF2B5EF4-FFF2-40B4-BE49-F238E27FC236}">
                  <a16:creationId xmlns:a16="http://schemas.microsoft.com/office/drawing/2014/main" id="{8D130147-67B4-E2D4-7B2A-F871438CFA7B}"/>
                </a:ext>
              </a:extLst>
            </p:cNvPr>
            <p:cNvSpPr>
              <a:spLocks/>
            </p:cNvSpPr>
            <p:nvPr/>
          </p:nvSpPr>
          <p:spPr>
            <a:xfrm>
              <a:off x="1123315" y="89662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" name="텍스트 상자 19">
              <a:extLst>
                <a:ext uri="{FF2B5EF4-FFF2-40B4-BE49-F238E27FC236}">
                  <a16:creationId xmlns:a16="http://schemas.microsoft.com/office/drawing/2014/main" id="{3548D784-3925-B525-D206-E196BBDEF3E1}"/>
                </a:ext>
              </a:extLst>
            </p:cNvPr>
            <p:cNvSpPr txBox="1">
              <a:spLocks/>
            </p:cNvSpPr>
            <p:nvPr/>
          </p:nvSpPr>
          <p:spPr>
            <a:xfrm>
              <a:off x="1166495" y="960755"/>
              <a:ext cx="10474325" cy="4146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5D5757"/>
                  </a:solidFill>
                  <a:latin typeface="맑은 고딕" charset="0"/>
                </a:rPr>
                <a:t>사용자의 </a:t>
              </a:r>
              <a:r>
                <a:rPr lang="ko-KR" altLang="en-US" sz="1600" b="1" dirty="0" err="1">
                  <a:solidFill>
                    <a:srgbClr val="5D5757"/>
                  </a:solidFill>
                  <a:latin typeface="맑은 고딕" charset="0"/>
                </a:rPr>
                <a:t>입력값에서</a:t>
              </a:r>
              <a:r>
                <a:rPr lang="ko-KR" altLang="en-US" sz="1600" b="1" dirty="0">
                  <a:solidFill>
                    <a:srgbClr val="5D5757"/>
                  </a:solidFill>
                  <a:latin typeface="맑은 고딕" charset="0"/>
                </a:rPr>
                <a:t> 슬롯을 추출하여 저장한 값을 사용자에게 출력</a:t>
              </a:r>
              <a:endParaRPr lang="ko-KR" altLang="en-US" sz="1600" b="1" dirty="0">
                <a:solidFill>
                  <a:srgbClr val="2F2D2D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8B33FF9-7223-FC49-9890-2E69BC707359}"/>
              </a:ext>
            </a:extLst>
          </p:cNvPr>
          <p:cNvSpPr txBox="1">
            <a:spLocks/>
          </p:cNvSpPr>
          <p:nvPr/>
        </p:nvSpPr>
        <p:spPr>
          <a:xfrm>
            <a:off x="8569960" y="336550"/>
            <a:ext cx="334518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3.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서비스 구현</a:t>
            </a:r>
          </a:p>
        </p:txBody>
      </p:sp>
      <p:sp>
        <p:nvSpPr>
          <p:cNvPr id="1099" name="텍스트 상자 43"/>
          <p:cNvSpPr txBox="1">
            <a:spLocks/>
          </p:cNvSpPr>
          <p:nvPr/>
        </p:nvSpPr>
        <p:spPr>
          <a:xfrm>
            <a:off x="1017270" y="294005"/>
            <a:ext cx="6098540" cy="523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3.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2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 </a:t>
            </a:r>
            <a:r>
              <a:rPr lang="ko-KR" altLang="en-US" sz="2800" b="1" spc="-270">
                <a:solidFill>
                  <a:srgbClr val="5D5757"/>
                </a:solidFill>
                <a:latin typeface="맑은 고딕" charset="0"/>
              </a:rPr>
              <a:t>서비스 구현 알고리즘</a:t>
            </a:r>
            <a:endParaRPr lang="ko-KR" altLang="en-US" sz="2800" b="1">
              <a:solidFill>
                <a:srgbClr val="5D5757"/>
              </a:solidFill>
              <a:latin typeface="맑은 고딕" charset="0"/>
            </a:endParaRPr>
          </a:p>
        </p:txBody>
      </p:sp>
      <p:sp>
        <p:nvSpPr>
          <p:cNvPr id="1101" name="도형 7"/>
          <p:cNvSpPr>
            <a:spLocks/>
          </p:cNvSpPr>
          <p:nvPr/>
        </p:nvSpPr>
        <p:spPr>
          <a:xfrm>
            <a:off x="7227460" y="3709035"/>
            <a:ext cx="490220" cy="3079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2" name="도형 8"/>
          <p:cNvSpPr>
            <a:spLocks/>
          </p:cNvSpPr>
          <p:nvPr/>
        </p:nvSpPr>
        <p:spPr>
          <a:xfrm>
            <a:off x="7759065" y="3709035"/>
            <a:ext cx="457835" cy="3079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3" name="도형 9"/>
          <p:cNvSpPr>
            <a:spLocks/>
          </p:cNvSpPr>
          <p:nvPr/>
        </p:nvSpPr>
        <p:spPr>
          <a:xfrm>
            <a:off x="9035415" y="3704977"/>
            <a:ext cx="808355" cy="305931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4" name="도형 10"/>
          <p:cNvSpPr>
            <a:spLocks/>
          </p:cNvSpPr>
          <p:nvPr/>
        </p:nvSpPr>
        <p:spPr>
          <a:xfrm>
            <a:off x="8292465" y="3704977"/>
            <a:ext cx="699135" cy="305931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110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EDD7DB-580C-0781-C8AC-04FC7E68B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582" y="1605658"/>
            <a:ext cx="5995212" cy="3258442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62D2915-A66A-496C-A3C3-97BA53D16B66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7"/>
          <a:stretch/>
        </p:blipFill>
        <p:spPr>
          <a:xfrm>
            <a:off x="754066" y="5016863"/>
            <a:ext cx="10792774" cy="1547131"/>
          </a:xfrm>
          <a:prstGeom prst="rect">
            <a:avLst/>
          </a:prstGeom>
          <a:noFill/>
        </p:spPr>
      </p:pic>
      <p:sp>
        <p:nvSpPr>
          <p:cNvPr id="30" name="텍스트 상자 26"/>
          <p:cNvSpPr txBox="1">
            <a:spLocks/>
          </p:cNvSpPr>
          <p:nvPr/>
        </p:nvSpPr>
        <p:spPr>
          <a:xfrm>
            <a:off x="1017270" y="294005"/>
            <a:ext cx="6097905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3.</a:t>
            </a:r>
            <a:r>
              <a:rPr lang="en-US" altLang="ko-KR" sz="2800" b="1" dirty="0">
                <a:solidFill>
                  <a:srgbClr val="5D5757"/>
                </a:solidFill>
                <a:latin typeface="맑은 고딕" charset="0"/>
              </a:rPr>
              <a:t>2</a:t>
            </a: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 </a:t>
            </a:r>
            <a:r>
              <a:rPr lang="ko-KR" altLang="en-US" sz="2800" b="1" spc="-280" dirty="0">
                <a:solidFill>
                  <a:srgbClr val="5D5757"/>
                </a:solidFill>
                <a:latin typeface="맑은 고딕" charset="0"/>
              </a:rPr>
              <a:t>서비스 구현 알고리즘</a:t>
            </a:r>
            <a:endParaRPr lang="ko-KR" altLang="en-US" sz="2800" b="1" dirty="0">
              <a:solidFill>
                <a:srgbClr val="5D5757"/>
              </a:solidFill>
              <a:latin typeface="맑은 고딕" charset="0"/>
            </a:endParaRPr>
          </a:p>
        </p:txBody>
      </p:sp>
      <p:grpSp>
        <p:nvGrpSpPr>
          <p:cNvPr id="1089" name="그룹 36"/>
          <p:cNvGrpSpPr/>
          <p:nvPr/>
        </p:nvGrpSpPr>
        <p:grpSpPr>
          <a:xfrm>
            <a:off x="786477" y="1594214"/>
            <a:ext cx="4644283" cy="3269886"/>
            <a:chOff x="1235075" y="2772410"/>
            <a:chExt cx="4276725" cy="3729355"/>
          </a:xfrm>
        </p:grpSpPr>
        <p:sp>
          <p:nvSpPr>
            <p:cNvPr id="1091" name="도형 33"/>
            <p:cNvSpPr>
              <a:spLocks/>
            </p:cNvSpPr>
            <p:nvPr/>
          </p:nvSpPr>
          <p:spPr>
            <a:xfrm>
              <a:off x="1235075" y="2772410"/>
              <a:ext cx="4276725" cy="3729355"/>
            </a:xfrm>
            <a:prstGeom prst="roundRect">
              <a:avLst>
                <a:gd name="adj" fmla="val 6256"/>
              </a:avLst>
            </a:prstGeom>
            <a:noFill/>
            <a:ln w="38100" cap="flat" cmpd="sng">
              <a:solidFill>
                <a:srgbClr val="FFE389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92" name="텍스트 상자 34"/>
            <p:cNvSpPr txBox="1">
              <a:spLocks/>
            </p:cNvSpPr>
            <p:nvPr/>
          </p:nvSpPr>
          <p:spPr>
            <a:xfrm>
              <a:off x="1496064" y="2958714"/>
              <a:ext cx="3853815" cy="34320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latin typeface="나눔스퀘어 Light" charset="0"/>
                  <a:ea typeface="나눔스퀘어 Light" charset="0"/>
                </a:rPr>
                <a:t>사용자의 입력 값을 바탕으로 수집한 데이터에서 맥주를 찾음</a:t>
              </a:r>
              <a:endParaRPr lang="en-US" altLang="ko-KR" sz="1600" b="1" dirty="0">
                <a:latin typeface="나눔스퀘어 Light" charset="0"/>
                <a:ea typeface="나눔스퀘어 Light" charset="0"/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endParaRPr lang="ko-KR" altLang="en-US" sz="1600" b="1" dirty="0">
                <a:latin typeface="나눔스퀘어 Light" charset="0"/>
                <a:ea typeface="나눔스퀘어 Light" charset="0"/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latin typeface="나눔스퀘어 Light" charset="0"/>
                  <a:ea typeface="나눔스퀘어 Light" charset="0"/>
                </a:rPr>
                <a:t>입력 값에 해당하는 맥주가 있으면 슬롯별로 리스트에 저장</a:t>
              </a:r>
              <a:endParaRPr lang="en-US" altLang="ko-KR" sz="1600" b="1" dirty="0">
                <a:latin typeface="나눔스퀘어 Light" charset="0"/>
                <a:ea typeface="나눔스퀘어 Light" charset="0"/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endParaRPr lang="ko-KR" altLang="en-US" sz="1600" b="1" dirty="0">
                <a:latin typeface="나눔스퀘어 Light" charset="0"/>
                <a:ea typeface="나눔스퀘어 Light" charset="0"/>
              </a:endParaRPr>
            </a:p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latin typeface="나눔스퀘어 Light" charset="0"/>
                  <a:ea typeface="나눔스퀘어 Light" charset="0"/>
                </a:rPr>
                <a:t>각 슬롯별로 저장된 리스트 중에서 공통된 맥주를 추천</a:t>
              </a:r>
              <a:endParaRPr lang="ko-KR" altLang="en-US" sz="1600" b="1" i="0" dirty="0">
                <a:solidFill>
                  <a:srgbClr val="212529"/>
                </a:solidFill>
                <a:latin typeface="Helvetica Neue" charset="0"/>
                <a:ea typeface="Malgun Gothic" charset="0"/>
              </a:endParaRPr>
            </a:p>
          </p:txBody>
        </p:sp>
      </p:grpSp>
      <p:sp>
        <p:nvSpPr>
          <p:cNvPr id="1094" name="도형 52"/>
          <p:cNvSpPr>
            <a:spLocks/>
          </p:cNvSpPr>
          <p:nvPr/>
        </p:nvSpPr>
        <p:spPr>
          <a:xfrm>
            <a:off x="9987912" y="1960775"/>
            <a:ext cx="1128716" cy="227657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5" name="도형 53"/>
          <p:cNvSpPr>
            <a:spLocks/>
          </p:cNvSpPr>
          <p:nvPr/>
        </p:nvSpPr>
        <p:spPr>
          <a:xfrm>
            <a:off x="7250430" y="2188432"/>
            <a:ext cx="3505554" cy="2534397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96" name="그림 24" descr="C:/Users/user/AppData/Roaming/PolarisOffice/ETemp/16312_15318592/image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grpSp>
        <p:nvGrpSpPr>
          <p:cNvPr id="16" name="그룹 20">
            <a:extLst>
              <a:ext uri="{FF2B5EF4-FFF2-40B4-BE49-F238E27FC236}">
                <a16:creationId xmlns:a16="http://schemas.microsoft.com/office/drawing/2014/main" id="{678CD4F0-10F6-2205-6EEC-D01B215C1DB7}"/>
              </a:ext>
            </a:extLst>
          </p:cNvPr>
          <p:cNvGrpSpPr/>
          <p:nvPr/>
        </p:nvGrpSpPr>
        <p:grpSpPr>
          <a:xfrm>
            <a:off x="1123315" y="896620"/>
            <a:ext cx="10516870" cy="544195"/>
            <a:chOff x="1123315" y="896620"/>
            <a:chExt cx="10516870" cy="544195"/>
          </a:xfrm>
        </p:grpSpPr>
        <p:sp>
          <p:nvSpPr>
            <p:cNvPr id="17" name="도형 18">
              <a:extLst>
                <a:ext uri="{FF2B5EF4-FFF2-40B4-BE49-F238E27FC236}">
                  <a16:creationId xmlns:a16="http://schemas.microsoft.com/office/drawing/2014/main" id="{A9EF2598-B383-E4CC-052A-D0695694C974}"/>
                </a:ext>
              </a:extLst>
            </p:cNvPr>
            <p:cNvSpPr>
              <a:spLocks/>
            </p:cNvSpPr>
            <p:nvPr/>
          </p:nvSpPr>
          <p:spPr>
            <a:xfrm>
              <a:off x="1123315" y="89662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" name="텍스트 상자 19">
              <a:extLst>
                <a:ext uri="{FF2B5EF4-FFF2-40B4-BE49-F238E27FC236}">
                  <a16:creationId xmlns:a16="http://schemas.microsoft.com/office/drawing/2014/main" id="{0C01245A-6E22-1371-D46C-B1151386FBB8}"/>
                </a:ext>
              </a:extLst>
            </p:cNvPr>
            <p:cNvSpPr txBox="1">
              <a:spLocks/>
            </p:cNvSpPr>
            <p:nvPr/>
          </p:nvSpPr>
          <p:spPr>
            <a:xfrm>
              <a:off x="1166495" y="960755"/>
              <a:ext cx="10474325" cy="4146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5D5757"/>
                  </a:solidFill>
                  <a:latin typeface="맑은 고딕" charset="0"/>
                </a:rPr>
                <a:t>공통된 </a:t>
              </a:r>
              <a:r>
                <a:rPr lang="ko-KR" altLang="en-US" sz="1600" b="1" dirty="0" err="1">
                  <a:solidFill>
                    <a:srgbClr val="5D5757"/>
                  </a:solidFill>
                  <a:latin typeface="맑은 고딕" charset="0"/>
                </a:rPr>
                <a:t>토큰값으로</a:t>
              </a:r>
              <a:r>
                <a:rPr lang="ko-KR" altLang="en-US" sz="1600" b="1" dirty="0">
                  <a:solidFill>
                    <a:srgbClr val="5D5757"/>
                  </a:solidFill>
                  <a:latin typeface="맑은 고딕" charset="0"/>
                </a:rPr>
                <a:t> 한가지의 맥주를 사용자에게 추천 </a:t>
              </a:r>
              <a:endParaRPr lang="ko-KR" altLang="en-US" sz="1600" b="1" dirty="0">
                <a:solidFill>
                  <a:srgbClr val="2F2D2D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ECA853F-E535-AA5A-D8B2-8E2D91AA6E8C}"/>
              </a:ext>
            </a:extLst>
          </p:cNvPr>
          <p:cNvSpPr txBox="1">
            <a:spLocks/>
          </p:cNvSpPr>
          <p:nvPr/>
        </p:nvSpPr>
        <p:spPr>
          <a:xfrm>
            <a:off x="8569960" y="336822"/>
            <a:ext cx="334488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3.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962425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62D2915-A66A-496C-A3C3-97BA53D16B66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05"/>
          <a:stretch/>
        </p:blipFill>
        <p:spPr>
          <a:xfrm>
            <a:off x="914400" y="1696085"/>
            <a:ext cx="5179060" cy="4914265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</p:pic>
      <p:sp>
        <p:nvSpPr>
          <p:cNvPr id="18" name="텍스트 상자 54"/>
          <p:cNvSpPr txBox="1">
            <a:spLocks/>
          </p:cNvSpPr>
          <p:nvPr/>
        </p:nvSpPr>
        <p:spPr>
          <a:xfrm>
            <a:off x="1017270" y="294005"/>
            <a:ext cx="6098540" cy="52260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3.</a:t>
            </a:r>
            <a:r>
              <a:rPr lang="en-US" altLang="ko-KR" sz="2800" b="1">
                <a:solidFill>
                  <a:srgbClr val="5D5757"/>
                </a:solidFill>
                <a:latin typeface="맑은 고딕" charset="0"/>
              </a:rPr>
              <a:t>3</a:t>
            </a: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 </a:t>
            </a:r>
            <a:r>
              <a:rPr lang="ko-KR" altLang="en-US" sz="2800" spc="-270" b="1">
                <a:solidFill>
                  <a:srgbClr val="5D5757"/>
                </a:solidFill>
                <a:latin typeface="맑은 고딕" charset="0"/>
              </a:rPr>
              <a:t>서비스 시각화 &amp; 챗봇 시연</a:t>
            </a:r>
            <a:endParaRPr lang="ko-KR" altLang="en-US" sz="2800" b="1">
              <a:solidFill>
                <a:srgbClr val="5D5757"/>
              </a:solidFill>
              <a:latin typeface="맑은 고딕" charset="0"/>
            </a:endParaRPr>
          </a:p>
        </p:txBody>
      </p:sp>
      <p:pic>
        <p:nvPicPr>
          <p:cNvPr id="19" name="그림 2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grpSp>
        <p:nvGrpSpPr>
          <p:cNvPr id="8" name="그룹 20">
            <a:extLst>
              <a:ext uri="{FF2B5EF4-FFF2-40B4-BE49-F238E27FC236}">
                <a16:creationId xmlns:a16="http://schemas.microsoft.com/office/drawing/2014/main" id="{BA46D4E1-7702-0B87-BB46-9A00277D42CB}"/>
              </a:ext>
            </a:extLst>
          </p:cNvPr>
          <p:cNvGrpSpPr/>
          <p:nvPr/>
        </p:nvGrpSpPr>
        <p:grpSpPr>
          <a:xfrm>
            <a:off x="1123315" y="896620"/>
            <a:ext cx="10516870" cy="544195"/>
            <a:chOff x="1123315" y="896620"/>
            <a:chExt cx="10516870" cy="544195"/>
          </a:xfrm>
        </p:grpSpPr>
        <p:sp>
          <p:nvSpPr>
            <p:cNvPr id="9" name="도형 18">
              <a:extLst>
                <a:ext uri="{FF2B5EF4-FFF2-40B4-BE49-F238E27FC236}">
                  <a16:creationId xmlns:a16="http://schemas.microsoft.com/office/drawing/2014/main" id="{51C3E2A2-2F62-225D-A6AB-DC2188027BE8}"/>
                </a:ext>
              </a:extLst>
            </p:cNvPr>
            <p:cNvSpPr>
              <a:spLocks/>
            </p:cNvSpPr>
            <p:nvPr/>
          </p:nvSpPr>
          <p:spPr>
            <a:xfrm>
              <a:off x="1123315" y="89662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0" name="텍스트 상자 19">
              <a:extLst>
                <a:ext uri="{FF2B5EF4-FFF2-40B4-BE49-F238E27FC236}">
                  <a16:creationId xmlns:a16="http://schemas.microsoft.com/office/drawing/2014/main" id="{95B503DD-8BDD-FE0C-8B86-C57C5AB96987}"/>
                </a:ext>
              </a:extLst>
            </p:cNvPr>
            <p:cNvSpPr txBox="1">
              <a:spLocks/>
            </p:cNvSpPr>
            <p:nvPr/>
          </p:nvSpPr>
          <p:spPr>
            <a:xfrm>
              <a:off x="1166495" y="960755"/>
              <a:ext cx="10474325" cy="4146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 dirty="0">
                  <a:solidFill>
                    <a:srgbClr val="5D5757"/>
                  </a:solidFill>
                  <a:latin typeface="맑은 고딕" charset="0"/>
                </a:rPr>
                <a:t>CSS,</a:t>
              </a:r>
              <a:r>
                <a:rPr lang="ko-KR" altLang="en-US" sz="1600" b="1" dirty="0">
                  <a:solidFill>
                    <a:srgbClr val="5D5757"/>
                  </a:solidFill>
                  <a:latin typeface="맑은 고딕" charset="0"/>
                </a:rPr>
                <a:t> </a:t>
              </a:r>
              <a:r>
                <a:rPr lang="en-US" altLang="ko-KR" sz="1600" b="1" dirty="0">
                  <a:solidFill>
                    <a:srgbClr val="5D5757"/>
                  </a:solidFill>
                  <a:latin typeface="맑은 고딕" charset="0"/>
                </a:rPr>
                <a:t>HTML</a:t>
              </a:r>
              <a:r>
                <a:rPr lang="ko-KR" altLang="en-US" sz="1600" b="1" dirty="0">
                  <a:solidFill>
                    <a:srgbClr val="5D5757"/>
                  </a:solidFill>
                  <a:latin typeface="맑은 고딕" charset="0"/>
                </a:rPr>
                <a:t>을 사용하여 해당 맥주 이미지 출력 및 </a:t>
              </a:r>
              <a:r>
                <a:rPr lang="ko-KR" altLang="en-US" sz="1600" b="1" dirty="0" err="1">
                  <a:solidFill>
                    <a:srgbClr val="5D5757"/>
                  </a:solidFill>
                  <a:latin typeface="맑은 고딕" charset="0"/>
                </a:rPr>
                <a:t>챗봇</a:t>
              </a:r>
              <a:r>
                <a:rPr lang="ko-KR" altLang="en-US" sz="1600" b="1" dirty="0">
                  <a:solidFill>
                    <a:srgbClr val="5D5757"/>
                  </a:solidFill>
                  <a:latin typeface="맑은 고딕" charset="0"/>
                </a:rPr>
                <a:t> </a:t>
              </a:r>
              <a:r>
                <a:rPr lang="en-US" altLang="ko-KR" sz="1600" b="1" dirty="0">
                  <a:solidFill>
                    <a:srgbClr val="5D5757"/>
                  </a:solidFill>
                  <a:latin typeface="맑은 고딕" charset="0"/>
                </a:rPr>
                <a:t>UI </a:t>
              </a:r>
              <a:r>
                <a:rPr lang="ko-KR" altLang="en-US" sz="1600" b="1" dirty="0">
                  <a:solidFill>
                    <a:srgbClr val="5D5757"/>
                  </a:solidFill>
                  <a:latin typeface="맑은 고딕" charset="0"/>
                </a:rPr>
                <a:t>수정</a:t>
              </a:r>
              <a:endParaRPr lang="ko-KR" altLang="en-US" sz="1600" b="1" dirty="0">
                <a:solidFill>
                  <a:srgbClr val="2F2D2D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CA20F5-949B-683D-D16A-A8214F9365AC}"/>
              </a:ext>
            </a:extLst>
          </p:cNvPr>
          <p:cNvSpPr txBox="1">
            <a:spLocks/>
          </p:cNvSpPr>
          <p:nvPr/>
        </p:nvSpPr>
        <p:spPr>
          <a:xfrm>
            <a:off x="8569960" y="336550"/>
            <a:ext cx="334518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3.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ko-KR" altLang="en-US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서비스 구현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F677BA-986A-BDF4-A702-42779100A0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760" y="1696085"/>
            <a:ext cx="5090160" cy="4914265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524161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" y="-635"/>
            <a:ext cx="12333605" cy="687895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>
            <a:off x="678730" y="2835910"/>
            <a:ext cx="11048213" cy="120032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7200" b="1" dirty="0">
                <a:solidFill>
                  <a:schemeClr val="bg1"/>
                </a:solidFill>
                <a:latin typeface="맑은 고딕" charset="0"/>
              </a:rPr>
              <a:t>04. </a:t>
            </a:r>
            <a:r>
              <a:rPr lang="ko-KR" altLang="en-US" sz="7200" b="1" dirty="0">
                <a:solidFill>
                  <a:schemeClr val="bg1"/>
                </a:solidFill>
                <a:latin typeface="맑은 고딕" charset="0"/>
              </a:rPr>
              <a:t>기대 효과 및 한계점</a:t>
            </a: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-635" y="6342380"/>
            <a:ext cx="12192635" cy="540385"/>
          </a:xfrm>
          <a:prstGeom prst="rect">
            <a:avLst/>
          </a:prstGeom>
          <a:solidFill>
            <a:srgbClr val="FFD7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도형 30">
            <a:extLst>
              <a:ext uri="{FF2B5EF4-FFF2-40B4-BE49-F238E27FC236}">
                <a16:creationId xmlns:a16="http://schemas.microsoft.com/office/drawing/2014/main" id="{04EEA572-C2DF-AD40-C505-7AB445143474}"/>
              </a:ext>
            </a:extLst>
          </p:cNvPr>
          <p:cNvSpPr>
            <a:spLocks/>
          </p:cNvSpPr>
          <p:nvPr/>
        </p:nvSpPr>
        <p:spPr>
          <a:xfrm>
            <a:off x="8253350" y="4755001"/>
            <a:ext cx="3019816" cy="1112624"/>
          </a:xfrm>
          <a:prstGeom prst="roundRect">
            <a:avLst>
              <a:gd name="adj" fmla="val 6256"/>
            </a:avLst>
          </a:prstGeom>
          <a:solidFill>
            <a:srgbClr val="FFE389"/>
          </a:solidFill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0" name="도형 30">
            <a:extLst>
              <a:ext uri="{FF2B5EF4-FFF2-40B4-BE49-F238E27FC236}">
                <a16:creationId xmlns:a16="http://schemas.microsoft.com/office/drawing/2014/main" id="{7D023388-72DF-078B-C88E-47DF81917223}"/>
              </a:ext>
            </a:extLst>
          </p:cNvPr>
          <p:cNvSpPr>
            <a:spLocks/>
          </p:cNvSpPr>
          <p:nvPr/>
        </p:nvSpPr>
        <p:spPr>
          <a:xfrm>
            <a:off x="4745011" y="4716138"/>
            <a:ext cx="3019816" cy="1113797"/>
          </a:xfrm>
          <a:prstGeom prst="roundRect">
            <a:avLst>
              <a:gd name="adj" fmla="val 6256"/>
            </a:avLst>
          </a:prstGeom>
          <a:solidFill>
            <a:srgbClr val="FFE389"/>
          </a:solidFill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9" name="도형 30">
            <a:extLst>
              <a:ext uri="{FF2B5EF4-FFF2-40B4-BE49-F238E27FC236}">
                <a16:creationId xmlns:a16="http://schemas.microsoft.com/office/drawing/2014/main" id="{6229ED86-1670-5EB1-6684-35EAA724BD84}"/>
              </a:ext>
            </a:extLst>
          </p:cNvPr>
          <p:cNvSpPr>
            <a:spLocks/>
          </p:cNvSpPr>
          <p:nvPr/>
        </p:nvSpPr>
        <p:spPr>
          <a:xfrm>
            <a:off x="1222331" y="4729306"/>
            <a:ext cx="3019816" cy="1138319"/>
          </a:xfrm>
          <a:prstGeom prst="roundRect">
            <a:avLst>
              <a:gd name="adj" fmla="val 6256"/>
            </a:avLst>
          </a:prstGeom>
          <a:solidFill>
            <a:srgbClr val="FFE389"/>
          </a:solidFill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50" name="Group 5"/>
          <p:cNvGrpSpPr/>
          <p:nvPr/>
        </p:nvGrpSpPr>
        <p:grpSpPr>
          <a:xfrm>
            <a:off x="8852722" y="2495584"/>
            <a:ext cx="1804670" cy="1805305"/>
            <a:chOff x="2474595" y="2249805"/>
            <a:chExt cx="1804670" cy="1805305"/>
          </a:xfrm>
        </p:grpSpPr>
        <p:sp>
          <p:nvSpPr>
            <p:cNvPr id="6" name="Rect 0"/>
            <p:cNvSpPr>
              <a:spLocks noChangeAspect="1"/>
            </p:cNvSpPr>
            <p:nvPr/>
          </p:nvSpPr>
          <p:spPr>
            <a:xfrm>
              <a:off x="2804160" y="2540635"/>
              <a:ext cx="1475740" cy="1515110"/>
            </a:xfrm>
            <a:custGeom>
              <a:avLst/>
              <a:gdLst>
                <a:gd name="TX0" fmla="*/ 318812 w 483501"/>
                <a:gd name="TY0" fmla="*/ 4 h 435877"/>
                <a:gd name="TX1" fmla="*/ 319158 w 483501"/>
                <a:gd name="TY1" fmla="*/ 398 h 435877"/>
                <a:gd name="TX2" fmla="*/ 404460 w 483501"/>
                <a:gd name="TY2" fmla="*/ 85696 h 435877"/>
                <a:gd name="TX3" fmla="*/ 339035 w 483501"/>
                <a:gd name="TY3" fmla="*/ 20286 h 435877"/>
                <a:gd name="TX4" fmla="*/ 253699 w 483501"/>
                <a:gd name="TY4" fmla="*/ 32916 h 435877"/>
                <a:gd name="TX5" fmla="*/ 249918 w 483501"/>
                <a:gd name="TY5" fmla="*/ 34755 h 435877"/>
                <a:gd name="TX6" fmla="*/ 247359 w 483501"/>
                <a:gd name="TY6" fmla="*/ 36080 h 435877"/>
                <a:gd name="TX7" fmla="*/ 246002 w 483501"/>
                <a:gd name="TY7" fmla="*/ 36808 h 435877"/>
                <a:gd name="TX8" fmla="*/ 243351 w 483501"/>
                <a:gd name="TY8" fmla="*/ 38290 h 435877"/>
                <a:gd name="TX9" fmla="*/ 240926 w 483501"/>
                <a:gd name="TY9" fmla="*/ 39712 h 435877"/>
                <a:gd name="TX10" fmla="*/ 238523 w 483501"/>
                <a:gd name="TY10" fmla="*/ 41189 h 435877"/>
                <a:gd name="TX11" fmla="*/ 236915 w 483501"/>
                <a:gd name="TY11" fmla="*/ 42230 h 435877"/>
                <a:gd name="TX12" fmla="*/ 170984 w 483501"/>
                <a:gd name="TY12" fmla="*/ 108161 h 435877"/>
                <a:gd name="TX13" fmla="*/ 169871 w 483501"/>
                <a:gd name="TY13" fmla="*/ 109373 h 435877"/>
                <a:gd name="TX14" fmla="*/ 170984 w 483501"/>
                <a:gd name="TY14" fmla="*/ 135102 h 435877"/>
                <a:gd name="TX15" fmla="*/ 213599 w 483501"/>
                <a:gd name="TY15" fmla="*/ 140641 h 435877"/>
                <a:gd name="TX16" fmla="*/ 213599 w 483501"/>
                <a:gd name="TY16" fmla="*/ 140641 h 435877"/>
                <a:gd name="TX17" fmla="*/ 215107 w 483501"/>
                <a:gd name="TY17" fmla="*/ 139675 h 435877"/>
                <a:gd name="TX18" fmla="*/ 263963 w 483501"/>
                <a:gd name="TY18" fmla="*/ 103038 h 435877"/>
                <a:gd name="TX19" fmla="*/ 265341 w 483501"/>
                <a:gd name="TY19" fmla="*/ 102095 h 435877"/>
                <a:gd name="TX20" fmla="*/ 287774 w 483501"/>
                <a:gd name="TY20" fmla="*/ 103798 h 435877"/>
                <a:gd name="TX21" fmla="*/ 287774 w 483501"/>
                <a:gd name="TY21" fmla="*/ 103798 h 435877"/>
                <a:gd name="TX22" fmla="*/ 288864 w 483501"/>
                <a:gd name="TY22" fmla="*/ 104807 h 435877"/>
                <a:gd name="TX23" fmla="*/ 411532 w 483501"/>
                <a:gd name="TY23" fmla="*/ 227475 h 435877"/>
                <a:gd name="TX24" fmla="*/ 469897 w 483501"/>
                <a:gd name="TY24" fmla="*/ 151133 h 435877"/>
                <a:gd name="TX25" fmla="*/ 483499 w 483501"/>
                <a:gd name="TY25" fmla="*/ 164735 h 435877"/>
                <a:gd name="TX26" fmla="*/ 425123 w 483501"/>
                <a:gd name="TY26" fmla="*/ 241067 h 435877"/>
                <a:gd name="TX27" fmla="*/ 440392 w 483501"/>
                <a:gd name="TY27" fmla="*/ 256335 h 435877"/>
                <a:gd name="TX28" fmla="*/ 440392 w 483501"/>
                <a:gd name="TY28" fmla="*/ 310217 h 435877"/>
                <a:gd name="TX29" fmla="*/ 411052 w 483501"/>
                <a:gd name="TY29" fmla="*/ 321301 h 435877"/>
                <a:gd name="TX30" fmla="*/ 399981 w 483501"/>
                <a:gd name="TY30" fmla="*/ 350628 h 435877"/>
                <a:gd name="TX31" fmla="*/ 370641 w 483501"/>
                <a:gd name="TY31" fmla="*/ 361712 h 435877"/>
                <a:gd name="TX32" fmla="*/ 359570 w 483501"/>
                <a:gd name="TY32" fmla="*/ 391039 h 435877"/>
                <a:gd name="TX33" fmla="*/ 316120 w 483501"/>
                <a:gd name="TY33" fmla="*/ 398447 h 435877"/>
                <a:gd name="TX34" fmla="*/ 305688 w 483501"/>
                <a:gd name="TY34" fmla="*/ 417980 h 435877"/>
                <a:gd name="TX35" fmla="*/ 251807 w 483501"/>
                <a:gd name="TY35" fmla="*/ 417980 h 435877"/>
                <a:gd name="TX36" fmla="*/ 245071 w 483501"/>
                <a:gd name="TY36" fmla="*/ 424715 h 435877"/>
                <a:gd name="TX37" fmla="*/ 191190 w 483501"/>
                <a:gd name="TY37" fmla="*/ 424715 h 435877"/>
                <a:gd name="TX38" fmla="*/ 180173 w 483501"/>
                <a:gd name="TY38" fmla="*/ 401071 h 435877"/>
                <a:gd name="TX39" fmla="*/ 144044 w 483501"/>
                <a:gd name="TY39" fmla="*/ 391039 h 435877"/>
                <a:gd name="TX40" fmla="*/ 133026 w 483501"/>
                <a:gd name="TY40" fmla="*/ 367395 h 435877"/>
                <a:gd name="TX41" fmla="*/ 96897 w 483501"/>
                <a:gd name="TY41" fmla="*/ 357363 h 435877"/>
                <a:gd name="TX42" fmla="*/ 86860 w 483501"/>
                <a:gd name="TY42" fmla="*/ 321222 h 435877"/>
                <a:gd name="TX43" fmla="*/ 63221 w 483501"/>
                <a:gd name="TY43" fmla="*/ 310217 h 435877"/>
                <a:gd name="TX44" fmla="*/ 63221 w 483501"/>
                <a:gd name="TY44" fmla="*/ 256335 h 435877"/>
                <a:gd name="TX45" fmla="*/ 63955 w 483501"/>
                <a:gd name="TY45" fmla="*/ 255620 h 435877"/>
                <a:gd name="TX46" fmla="*/ 0 w 483501"/>
                <a:gd name="TY46" fmla="*/ 171396 h 435877"/>
                <a:gd name="TX47" fmla="*/ 13706 w 483501"/>
                <a:gd name="TY47" fmla="*/ 157686 h 435877"/>
                <a:gd name="TX48" fmla="*/ 15788 w 483501"/>
                <a:gd name="TY48" fmla="*/ 160734 h 435877"/>
                <a:gd name="TX49" fmla="*/ 19750 w 483501"/>
                <a:gd name="TY49" fmla="*/ 166490 h 435877"/>
                <a:gd name="TX50" fmla="*/ 74181 w 483501"/>
                <a:gd name="TY50" fmla="*/ 238319 h 435877"/>
                <a:gd name="TX51" fmla="*/ 74181 w 483501"/>
                <a:gd name="TY51" fmla="*/ 238319 h 435877"/>
                <a:gd name="TX52" fmla="*/ 77458 w 483501"/>
                <a:gd name="TY52" fmla="*/ 242122 h 435877"/>
                <a:gd name="TX53" fmla="*/ 76692 w 483501"/>
                <a:gd name="TY53" fmla="*/ 242865 h 435877"/>
                <a:gd name="TX54" fmla="*/ 130573 w 483501"/>
                <a:gd name="TY54" fmla="*/ 242865 h 435877"/>
                <a:gd name="TX55" fmla="*/ 141009 w 483501"/>
                <a:gd name="TY55" fmla="*/ 262396 h 435877"/>
                <a:gd name="TX56" fmla="*/ 184455 w 483501"/>
                <a:gd name="TY56" fmla="*/ 269806 h 435877"/>
                <a:gd name="TX57" fmla="*/ 195539 w 483501"/>
                <a:gd name="TY57" fmla="*/ 299146 h 435877"/>
                <a:gd name="TX58" fmla="*/ 224866 w 483501"/>
                <a:gd name="TY58" fmla="*/ 310217 h 435877"/>
                <a:gd name="TX59" fmla="*/ 232274 w 483501"/>
                <a:gd name="TY59" fmla="*/ 353667 h 435877"/>
                <a:gd name="TX60" fmla="*/ 251807 w 483501"/>
                <a:gd name="TY60" fmla="*/ 364098 h 435877"/>
                <a:gd name="TX61" fmla="*/ 261673 w 483501"/>
                <a:gd name="TY61" fmla="*/ 400904 h 435877"/>
                <a:gd name="TX62" fmla="*/ 261673 w 483501"/>
                <a:gd name="TY62" fmla="*/ 400904 h 435877"/>
                <a:gd name="TX63" fmla="*/ 265277 w 483501"/>
                <a:gd name="TY63" fmla="*/ 404510 h 435877"/>
                <a:gd name="TX64" fmla="*/ 266319 w 483501"/>
                <a:gd name="TY64" fmla="*/ 405478 h 435877"/>
                <a:gd name="TX65" fmla="*/ 267601 w 483501"/>
                <a:gd name="TY65" fmla="*/ 406491 h 435877"/>
                <a:gd name="TX66" fmla="*/ 292218 w 483501"/>
                <a:gd name="TY66" fmla="*/ 404510 h 435877"/>
                <a:gd name="TX67" fmla="*/ 294104 w 483501"/>
                <a:gd name="TY67" fmla="*/ 379761 h 435877"/>
                <a:gd name="TX68" fmla="*/ 294104 w 483501"/>
                <a:gd name="TY68" fmla="*/ 379761 h 435877"/>
                <a:gd name="TX69" fmla="*/ 293186 w 483501"/>
                <a:gd name="TY69" fmla="*/ 378611 h 435877"/>
                <a:gd name="TX70" fmla="*/ 292218 w 483501"/>
                <a:gd name="TY70" fmla="*/ 377569 h 435877"/>
                <a:gd name="TX71" fmla="*/ 251807 w 483501"/>
                <a:gd name="TY71" fmla="*/ 337158 h 435877"/>
                <a:gd name="TX72" fmla="*/ 251014 w 483501"/>
                <a:gd name="TY72" fmla="*/ 336260 h 435877"/>
                <a:gd name="TX73" fmla="*/ 251807 w 483501"/>
                <a:gd name="TY73" fmla="*/ 323687 h 435877"/>
                <a:gd name="TX74" fmla="*/ 265277 w 483501"/>
                <a:gd name="TY74" fmla="*/ 323687 h 435877"/>
                <a:gd name="TX75" fmla="*/ 265277 w 483501"/>
                <a:gd name="TY75" fmla="*/ 323687 h 435877"/>
                <a:gd name="TX76" fmla="*/ 319158 w 483501"/>
                <a:gd name="TY76" fmla="*/ 377569 h 435877"/>
                <a:gd name="TX77" fmla="*/ 320201 w 483501"/>
                <a:gd name="TY77" fmla="*/ 378537 h 435877"/>
                <a:gd name="TX78" fmla="*/ 321482 w 483501"/>
                <a:gd name="TY78" fmla="*/ 379550 h 435877"/>
                <a:gd name="TX79" fmla="*/ 346099 w 483501"/>
                <a:gd name="TY79" fmla="*/ 377569 h 435877"/>
                <a:gd name="TX80" fmla="*/ 347985 w 483501"/>
                <a:gd name="TY80" fmla="*/ 352821 h 435877"/>
                <a:gd name="TX81" fmla="*/ 347985 w 483501"/>
                <a:gd name="TY81" fmla="*/ 352821 h 435877"/>
                <a:gd name="TX82" fmla="*/ 347068 w 483501"/>
                <a:gd name="TY82" fmla="*/ 351670 h 435877"/>
                <a:gd name="TX83" fmla="*/ 346099 w 483501"/>
                <a:gd name="TY83" fmla="*/ 350628 h 435877"/>
                <a:gd name="TX84" fmla="*/ 293262 w 483501"/>
                <a:gd name="TY84" fmla="*/ 297804 h 435877"/>
                <a:gd name="TX85" fmla="*/ 293350 w 483501"/>
                <a:gd name="TY85" fmla="*/ 297716 h 435877"/>
                <a:gd name="TX86" fmla="*/ 292769 w 483501"/>
                <a:gd name="TY86" fmla="*/ 297257 h 435877"/>
                <a:gd name="TX87" fmla="*/ 292218 w 483501"/>
                <a:gd name="TY87" fmla="*/ 296747 h 435877"/>
                <a:gd name="TX88" fmla="*/ 285483 w 483501"/>
                <a:gd name="TY88" fmla="*/ 290011 h 435877"/>
                <a:gd name="TX89" fmla="*/ 284690 w 483501"/>
                <a:gd name="TY89" fmla="*/ 289114 h 435877"/>
                <a:gd name="TX90" fmla="*/ 285483 w 483501"/>
                <a:gd name="TY90" fmla="*/ 276541 h 435877"/>
                <a:gd name="TX91" fmla="*/ 298953 w 483501"/>
                <a:gd name="TY91" fmla="*/ 276541 h 435877"/>
                <a:gd name="TX92" fmla="*/ 298953 w 483501"/>
                <a:gd name="TY92" fmla="*/ 276541 h 435877"/>
                <a:gd name="TX93" fmla="*/ 359570 w 483501"/>
                <a:gd name="TY93" fmla="*/ 337158 h 435877"/>
                <a:gd name="TX94" fmla="*/ 360612 w 483501"/>
                <a:gd name="TY94" fmla="*/ 338126 h 435877"/>
                <a:gd name="TX95" fmla="*/ 361893 w 483501"/>
                <a:gd name="TY95" fmla="*/ 339139 h 435877"/>
                <a:gd name="TX96" fmla="*/ 386510 w 483501"/>
                <a:gd name="TY96" fmla="*/ 337158 h 435877"/>
                <a:gd name="TX97" fmla="*/ 388396 w 483501"/>
                <a:gd name="TY97" fmla="*/ 312410 h 435877"/>
                <a:gd name="TX98" fmla="*/ 388396 w 483501"/>
                <a:gd name="TY98" fmla="*/ 312410 h 435877"/>
                <a:gd name="TX99" fmla="*/ 387479 w 483501"/>
                <a:gd name="TY99" fmla="*/ 311259 h 435877"/>
                <a:gd name="TX100" fmla="*/ 386510 w 483501"/>
                <a:gd name="TY100" fmla="*/ 310217 h 435877"/>
                <a:gd name="TX101" fmla="*/ 325894 w 483501"/>
                <a:gd name="TY101" fmla="*/ 249600 h 435877"/>
                <a:gd name="TX102" fmla="*/ 325101 w 483501"/>
                <a:gd name="TY102" fmla="*/ 248703 h 435877"/>
                <a:gd name="TX103" fmla="*/ 325894 w 483501"/>
                <a:gd name="TY103" fmla="*/ 236130 h 435877"/>
                <a:gd name="TX104" fmla="*/ 339364 w 483501"/>
                <a:gd name="TY104" fmla="*/ 236130 h 435877"/>
                <a:gd name="TX105" fmla="*/ 339364 w 483501"/>
                <a:gd name="TY105" fmla="*/ 236130 h 435877"/>
                <a:gd name="TX106" fmla="*/ 399981 w 483501"/>
                <a:gd name="TY106" fmla="*/ 296747 h 435877"/>
                <a:gd name="TX107" fmla="*/ 401023 w 483501"/>
                <a:gd name="TY107" fmla="*/ 297715 h 435877"/>
                <a:gd name="TX108" fmla="*/ 402305 w 483501"/>
                <a:gd name="TY108" fmla="*/ 298728 h 435877"/>
                <a:gd name="TX109" fmla="*/ 426922 w 483501"/>
                <a:gd name="TY109" fmla="*/ 296747 h 435877"/>
                <a:gd name="TX110" fmla="*/ 428807 w 483501"/>
                <a:gd name="TY110" fmla="*/ 271998 h 435877"/>
                <a:gd name="TX111" fmla="*/ 428807 w 483501"/>
                <a:gd name="TY111" fmla="*/ 271998 h 435877"/>
                <a:gd name="TX112" fmla="*/ 427890 w 483501"/>
                <a:gd name="TY112" fmla="*/ 270848 h 435877"/>
                <a:gd name="TX113" fmla="*/ 426922 w 483501"/>
                <a:gd name="TY113" fmla="*/ 269806 h 435877"/>
                <a:gd name="TX114" fmla="*/ 359570 w 483501"/>
                <a:gd name="TY114" fmla="*/ 202454 h 435877"/>
                <a:gd name="TX115" fmla="*/ 358842 w 483501"/>
                <a:gd name="TY115" fmla="*/ 201780 h 435877"/>
                <a:gd name="TX116" fmla="*/ 275393 w 483501"/>
                <a:gd name="TY116" fmla="*/ 118277 h 435877"/>
                <a:gd name="TX117" fmla="*/ 226021 w 483501"/>
                <a:gd name="TY117" fmla="*/ 155308 h 435877"/>
                <a:gd name="TX118" fmla="*/ 223773 w 483501"/>
                <a:gd name="TY118" fmla="*/ 156750 h 435877"/>
                <a:gd name="TX119" fmla="*/ 157514 w 483501"/>
                <a:gd name="TY119" fmla="*/ 148572 h 435877"/>
                <a:gd name="TX120" fmla="*/ 157514 w 483501"/>
                <a:gd name="TY120" fmla="*/ 94691 h 435877"/>
                <a:gd name="TX121" fmla="*/ 157514 w 483501"/>
                <a:gd name="TY121" fmla="*/ 94691 h 435877"/>
                <a:gd name="TX122" fmla="*/ 215625 w 483501"/>
                <a:gd name="TY122" fmla="*/ 36586 h 435877"/>
                <a:gd name="TX123" fmla="*/ 209984 w 483501"/>
                <a:gd name="TY123" fmla="*/ 34699 h 435877"/>
                <a:gd name="TX124" fmla="*/ 153502 w 483501"/>
                <a:gd name="TY124" fmla="*/ 21161 h 435877"/>
                <a:gd name="TX125" fmla="*/ 153502 w 483501"/>
                <a:gd name="TY125" fmla="*/ 21161 h 435877"/>
                <a:gd name="TX126" fmla="*/ 150678 w 483501"/>
                <a:gd name="TY126" fmla="*/ 20705 h 435877"/>
                <a:gd name="TX127" fmla="*/ 136684 w 483501"/>
                <a:gd name="TY127" fmla="*/ 34690 h 435877"/>
                <a:gd name="TX128" fmla="*/ 164249 w 483501"/>
                <a:gd name="TY128" fmla="*/ 7133 h 435877"/>
                <a:gd name="TX129" fmla="*/ 166666 w 483501"/>
                <a:gd name="TY129" fmla="*/ 4181 h 435877"/>
                <a:gd name="TX130" fmla="*/ 232591 w 483501"/>
                <a:gd name="TY130" fmla="*/ 22507 h 435877"/>
                <a:gd name="TX131" fmla="*/ 318812 w 483501"/>
                <a:gd name="TY131" fmla="*/ 4 h 435877"/>
                <a:gd name="TX133" fmla="*/ 230271 w 483501"/>
                <a:gd name="TY133" fmla="*/ 372768 h 435877"/>
                <a:gd name="TX134" fmla="*/ 217853 w 483501"/>
                <a:gd name="TY134" fmla="*/ 373322 h 435877"/>
                <a:gd name="TX135" fmla="*/ 217853 w 483501"/>
                <a:gd name="TY135" fmla="*/ 373322 h 435877"/>
                <a:gd name="TX136" fmla="*/ 216489 w 483501"/>
                <a:gd name="TY136" fmla="*/ 373924 h 435877"/>
                <a:gd name="TX137" fmla="*/ 215516 w 483501"/>
                <a:gd name="TY137" fmla="*/ 374436 h 435877"/>
                <a:gd name="TX138" fmla="*/ 215076 w 483501"/>
                <a:gd name="TY138" fmla="*/ 374692 h 435877"/>
                <a:gd name="TX139" fmla="*/ 214408 w 483501"/>
                <a:gd name="TY139" fmla="*/ 375112 h 435877"/>
                <a:gd name="TX140" fmla="*/ 213753 w 483501"/>
                <a:gd name="TY140" fmla="*/ 375563 h 435877"/>
                <a:gd name="TX141" fmla="*/ 212438 w 483501"/>
                <a:gd name="TY141" fmla="*/ 376600 h 435877"/>
                <a:gd name="TX142" fmla="*/ 211564 w 483501"/>
                <a:gd name="TY142" fmla="*/ 377400 h 435877"/>
                <a:gd name="TX143" fmla="*/ 204492 w 483501"/>
                <a:gd name="TY143" fmla="*/ 384472 h 435877"/>
                <a:gd name="TX144" fmla="*/ 203692 w 483501"/>
                <a:gd name="TY144" fmla="*/ 385346 h 435877"/>
                <a:gd name="TX145" fmla="*/ 202774 w 483501"/>
                <a:gd name="TY145" fmla="*/ 386497 h 435877"/>
                <a:gd name="TX146" fmla="*/ 201869 w 483501"/>
                <a:gd name="TY146" fmla="*/ 387843 h 435877"/>
                <a:gd name="TX147" fmla="*/ 204660 w 483501"/>
                <a:gd name="TY147" fmla="*/ 411245 h 435877"/>
                <a:gd name="TX148" fmla="*/ 229408 w 483501"/>
                <a:gd name="TY148" fmla="*/ 413131 h 435877"/>
                <a:gd name="TX149" fmla="*/ 229408 w 483501"/>
                <a:gd name="TY149" fmla="*/ 413131 h 435877"/>
                <a:gd name="TX150" fmla="*/ 230559 w 483501"/>
                <a:gd name="TY150" fmla="*/ 412213 h 435877"/>
                <a:gd name="TX151" fmla="*/ 231601 w 483501"/>
                <a:gd name="TY151" fmla="*/ 411245 h 435877"/>
                <a:gd name="TX152" fmla="*/ 238336 w 483501"/>
                <a:gd name="TY152" fmla="*/ 404510 h 435877"/>
                <a:gd name="TX153" fmla="*/ 239305 w 483501"/>
                <a:gd name="TY153" fmla="*/ 403467 h 435877"/>
                <a:gd name="TX154" fmla="*/ 240323 w 483501"/>
                <a:gd name="TY154" fmla="*/ 402178 h 435877"/>
                <a:gd name="TX155" fmla="*/ 239351 w 483501"/>
                <a:gd name="TY155" fmla="*/ 378665 h 435877"/>
                <a:gd name="TX156" fmla="*/ 239351 w 483501"/>
                <a:gd name="TY156" fmla="*/ 378665 h 435877"/>
                <a:gd name="TX157" fmla="*/ 238185 w 483501"/>
                <a:gd name="TY157" fmla="*/ 377420 h 435877"/>
                <a:gd name="TX158" fmla="*/ 236806 w 483501"/>
                <a:gd name="TY158" fmla="*/ 376194 h 435877"/>
                <a:gd name="TX159" fmla="*/ 235678 w 483501"/>
                <a:gd name="TY159" fmla="*/ 375351 h 435877"/>
                <a:gd name="TX160" fmla="*/ 235169 w 483501"/>
                <a:gd name="TY160" fmla="*/ 375011 h 435877"/>
                <a:gd name="TX161" fmla="*/ 234268 w 483501"/>
                <a:gd name="TY161" fmla="*/ 374466 h 435877"/>
                <a:gd name="TX162" fmla="*/ 233345 w 483501"/>
                <a:gd name="TY162" fmla="*/ 373975 h 435877"/>
                <a:gd name="TX163" fmla="*/ 230271 w 483501"/>
                <a:gd name="TY163" fmla="*/ 372768 h 435877"/>
                <a:gd name="TX165" fmla="*/ 211395 w 483501"/>
                <a:gd name="TY165" fmla="*/ 323687 h 435877"/>
                <a:gd name="TX166" fmla="*/ 186647 w 483501"/>
                <a:gd name="TY166" fmla="*/ 321801 h 435877"/>
                <a:gd name="TX167" fmla="*/ 186647 w 483501"/>
                <a:gd name="TY167" fmla="*/ 321801 h 435877"/>
                <a:gd name="TX168" fmla="*/ 185497 w 483501"/>
                <a:gd name="TY168" fmla="*/ 322719 h 435877"/>
                <a:gd name="TX169" fmla="*/ 184455 w 483501"/>
                <a:gd name="TY169" fmla="*/ 323687 h 435877"/>
                <a:gd name="TX170" fmla="*/ 157514 w 483501"/>
                <a:gd name="TY170" fmla="*/ 350628 h 435877"/>
                <a:gd name="TX171" fmla="*/ 156546 w 483501"/>
                <a:gd name="TY171" fmla="*/ 351670 h 435877"/>
                <a:gd name="TX172" fmla="*/ 155532 w 483501"/>
                <a:gd name="TY172" fmla="*/ 352952 h 435877"/>
                <a:gd name="TX173" fmla="*/ 157514 w 483501"/>
                <a:gd name="TY173" fmla="*/ 377569 h 435877"/>
                <a:gd name="TX174" fmla="*/ 182262 w 483501"/>
                <a:gd name="TY174" fmla="*/ 379455 h 435877"/>
                <a:gd name="TX175" fmla="*/ 182262 w 483501"/>
                <a:gd name="TY175" fmla="*/ 379455 h 435877"/>
                <a:gd name="TX176" fmla="*/ 183412 w 483501"/>
                <a:gd name="TY176" fmla="*/ 378537 h 435877"/>
                <a:gd name="TX177" fmla="*/ 184455 w 483501"/>
                <a:gd name="TY177" fmla="*/ 377569 h 435877"/>
                <a:gd name="TX178" fmla="*/ 211395 w 483501"/>
                <a:gd name="TY178" fmla="*/ 350628 h 435877"/>
                <a:gd name="TX179" fmla="*/ 212364 w 483501"/>
                <a:gd name="TY179" fmla="*/ 349586 h 435877"/>
                <a:gd name="TX180" fmla="*/ 213377 w 483501"/>
                <a:gd name="TY180" fmla="*/ 348304 h 435877"/>
                <a:gd name="TX181" fmla="*/ 211395 w 483501"/>
                <a:gd name="TY181" fmla="*/ 323687 h 435877"/>
                <a:gd name="TX183" fmla="*/ 170984 w 483501"/>
                <a:gd name="TY183" fmla="*/ 283276 h 435877"/>
                <a:gd name="TX184" fmla="*/ 146236 w 483501"/>
                <a:gd name="TY184" fmla="*/ 281390 h 435877"/>
                <a:gd name="TX185" fmla="*/ 146236 w 483501"/>
                <a:gd name="TY185" fmla="*/ 281390 h 435877"/>
                <a:gd name="TX186" fmla="*/ 145086 w 483501"/>
                <a:gd name="TY186" fmla="*/ 282308 h 435877"/>
                <a:gd name="TX187" fmla="*/ 144044 w 483501"/>
                <a:gd name="TY187" fmla="*/ 283276 h 435877"/>
                <a:gd name="TX188" fmla="*/ 110368 w 483501"/>
                <a:gd name="TY188" fmla="*/ 316952 h 435877"/>
                <a:gd name="TX189" fmla="*/ 109399 w 483501"/>
                <a:gd name="TY189" fmla="*/ 317994 h 435877"/>
                <a:gd name="TX190" fmla="*/ 108386 w 483501"/>
                <a:gd name="TY190" fmla="*/ 319276 h 435877"/>
                <a:gd name="TX191" fmla="*/ 110368 w 483501"/>
                <a:gd name="TY191" fmla="*/ 343893 h 435877"/>
                <a:gd name="TX192" fmla="*/ 135116 w 483501"/>
                <a:gd name="TY192" fmla="*/ 345779 h 435877"/>
                <a:gd name="TX193" fmla="*/ 135116 w 483501"/>
                <a:gd name="TY193" fmla="*/ 345779 h 435877"/>
                <a:gd name="TX194" fmla="*/ 136266 w 483501"/>
                <a:gd name="TY194" fmla="*/ 344861 h 435877"/>
                <a:gd name="TX195" fmla="*/ 137308 w 483501"/>
                <a:gd name="TY195" fmla="*/ 343893 h 435877"/>
                <a:gd name="TX196" fmla="*/ 170984 w 483501"/>
                <a:gd name="TY196" fmla="*/ 310217 h 435877"/>
                <a:gd name="TX197" fmla="*/ 171953 w 483501"/>
                <a:gd name="TY197" fmla="*/ 309175 h 435877"/>
                <a:gd name="TX198" fmla="*/ 172966 w 483501"/>
                <a:gd name="TY198" fmla="*/ 307893 h 435877"/>
                <a:gd name="TX199" fmla="*/ 170984 w 483501"/>
                <a:gd name="TY199" fmla="*/ 283276 h 435877"/>
                <a:gd name="TX201" fmla="*/ 117103 w 483501"/>
                <a:gd name="TY201" fmla="*/ 256335 h 435877"/>
                <a:gd name="TX202" fmla="*/ 92355 w 483501"/>
                <a:gd name="TY202" fmla="*/ 254450 h 435877"/>
                <a:gd name="TX203" fmla="*/ 92355 w 483501"/>
                <a:gd name="TY203" fmla="*/ 254450 h 435877"/>
                <a:gd name="TX204" fmla="*/ 91204 w 483501"/>
                <a:gd name="TY204" fmla="*/ 255367 h 435877"/>
                <a:gd name="TX205" fmla="*/ 90265 w 483501"/>
                <a:gd name="TY205" fmla="*/ 256253 h 435877"/>
                <a:gd name="TX206" fmla="*/ 76791 w 483501"/>
                <a:gd name="TY206" fmla="*/ 269728 h 435877"/>
                <a:gd name="TX207" fmla="*/ 75723 w 483501"/>
                <a:gd name="TY207" fmla="*/ 270848 h 435877"/>
                <a:gd name="TX208" fmla="*/ 74710 w 483501"/>
                <a:gd name="TY208" fmla="*/ 272129 h 435877"/>
                <a:gd name="TX209" fmla="*/ 76692 w 483501"/>
                <a:gd name="TY209" fmla="*/ 296747 h 435877"/>
                <a:gd name="TX210" fmla="*/ 101440 w 483501"/>
                <a:gd name="TY210" fmla="*/ 298632 h 435877"/>
                <a:gd name="TX211" fmla="*/ 101440 w 483501"/>
                <a:gd name="TY211" fmla="*/ 298632 h 435877"/>
                <a:gd name="TX212" fmla="*/ 102590 w 483501"/>
                <a:gd name="TY212" fmla="*/ 297715 h 435877"/>
                <a:gd name="TX213" fmla="*/ 103632 w 483501"/>
                <a:gd name="TY213" fmla="*/ 296747 h 435877"/>
                <a:gd name="TX214" fmla="*/ 117143 w 483501"/>
                <a:gd name="TY214" fmla="*/ 283236 h 435877"/>
                <a:gd name="TX215" fmla="*/ 118071 w 483501"/>
                <a:gd name="TY215" fmla="*/ 282234 h 435877"/>
                <a:gd name="TX216" fmla="*/ 119084 w 483501"/>
                <a:gd name="TY216" fmla="*/ 280952 h 435877"/>
                <a:gd name="TX217" fmla="*/ 117103 w 483501"/>
                <a:gd name="TY217" fmla="*/ 256335 h 4358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</a:cxnLst>
              <a:rect l="l" t="t" r="r" b="b"/>
              <a:pathLst>
                <a:path w="483501" h="435877">
                  <a:moveTo>
                    <a:pt x="318812" y="4"/>
                  </a:moveTo>
                  <a:lnTo>
                    <a:pt x="319158" y="398"/>
                  </a:lnTo>
                  <a:lnTo>
                    <a:pt x="404460" y="85696"/>
                  </a:lnTo>
                  <a:lnTo>
                    <a:pt x="339035" y="20286"/>
                  </a:lnTo>
                  <a:cubicBezTo>
                    <a:pt x="312350" y="16410"/>
                    <a:pt x="281566" y="19870"/>
                    <a:pt x="253699" y="32916"/>
                  </a:cubicBezTo>
                  <a:lnTo>
                    <a:pt x="249918" y="34755"/>
                  </a:lnTo>
                  <a:lnTo>
                    <a:pt x="247359" y="36080"/>
                  </a:lnTo>
                  <a:lnTo>
                    <a:pt x="246002" y="36808"/>
                  </a:lnTo>
                  <a:lnTo>
                    <a:pt x="243351" y="38290"/>
                  </a:lnTo>
                  <a:lnTo>
                    <a:pt x="240926" y="39712"/>
                  </a:lnTo>
                  <a:lnTo>
                    <a:pt x="238523" y="41189"/>
                  </a:lnTo>
                  <a:lnTo>
                    <a:pt x="236915" y="42230"/>
                  </a:lnTo>
                  <a:lnTo>
                    <a:pt x="170984" y="108161"/>
                  </a:lnTo>
                  <a:lnTo>
                    <a:pt x="169871" y="109373"/>
                  </a:lnTo>
                  <a:cubicBezTo>
                    <a:pt x="163565" y="116858"/>
                    <a:pt x="163936" y="128054"/>
                    <a:pt x="170984" y="135102"/>
                  </a:cubicBezTo>
                  <a:cubicBezTo>
                    <a:pt x="183214" y="147332"/>
                    <a:pt x="197584" y="150409"/>
                    <a:pt x="213599" y="140641"/>
                  </a:cubicBezTo>
                  <a:lnTo>
                    <a:pt x="213599" y="140641"/>
                  </a:lnTo>
                  <a:lnTo>
                    <a:pt x="215107" y="139675"/>
                  </a:lnTo>
                  <a:lnTo>
                    <a:pt x="263963" y="103038"/>
                  </a:lnTo>
                  <a:lnTo>
                    <a:pt x="265341" y="102095"/>
                  </a:lnTo>
                  <a:cubicBezTo>
                    <a:pt x="272373" y="97719"/>
                    <a:pt x="281471" y="98402"/>
                    <a:pt x="287774" y="103798"/>
                  </a:cubicBezTo>
                  <a:lnTo>
                    <a:pt x="287774" y="103798"/>
                  </a:lnTo>
                  <a:lnTo>
                    <a:pt x="288864" y="104807"/>
                  </a:lnTo>
                  <a:lnTo>
                    <a:pt x="411532" y="227475"/>
                  </a:lnTo>
                  <a:lnTo>
                    <a:pt x="469897" y="151133"/>
                  </a:lnTo>
                  <a:lnTo>
                    <a:pt x="483499" y="164735"/>
                  </a:lnTo>
                  <a:lnTo>
                    <a:pt x="425123" y="241067"/>
                  </a:lnTo>
                  <a:lnTo>
                    <a:pt x="440392" y="256335"/>
                  </a:lnTo>
                  <a:cubicBezTo>
                    <a:pt x="455271" y="271214"/>
                    <a:pt x="455271" y="295338"/>
                    <a:pt x="440392" y="310217"/>
                  </a:cubicBezTo>
                  <a:cubicBezTo>
                    <a:pt x="432342" y="318267"/>
                    <a:pt x="421586" y="321962"/>
                    <a:pt x="411052" y="321301"/>
                  </a:cubicBezTo>
                  <a:cubicBezTo>
                    <a:pt x="411725" y="331822"/>
                    <a:pt x="408031" y="342578"/>
                    <a:pt x="399981" y="350628"/>
                  </a:cubicBezTo>
                  <a:cubicBezTo>
                    <a:pt x="391931" y="358678"/>
                    <a:pt x="381175" y="362373"/>
                    <a:pt x="370641" y="361712"/>
                  </a:cubicBezTo>
                  <a:cubicBezTo>
                    <a:pt x="371314" y="372233"/>
                    <a:pt x="367620" y="382989"/>
                    <a:pt x="359570" y="391039"/>
                  </a:cubicBezTo>
                  <a:cubicBezTo>
                    <a:pt x="347817" y="402792"/>
                    <a:pt x="330296" y="405261"/>
                    <a:pt x="316120" y="398447"/>
                  </a:cubicBezTo>
                  <a:cubicBezTo>
                    <a:pt x="314712" y="405606"/>
                    <a:pt x="311233" y="412435"/>
                    <a:pt x="305688" y="417980"/>
                  </a:cubicBezTo>
                  <a:cubicBezTo>
                    <a:pt x="290809" y="432859"/>
                    <a:pt x="266686" y="432859"/>
                    <a:pt x="251807" y="417980"/>
                  </a:cubicBezTo>
                  <a:lnTo>
                    <a:pt x="245071" y="424715"/>
                  </a:lnTo>
                  <a:cubicBezTo>
                    <a:pt x="230192" y="439594"/>
                    <a:pt x="206069" y="439594"/>
                    <a:pt x="191190" y="424715"/>
                  </a:cubicBezTo>
                  <a:cubicBezTo>
                    <a:pt x="184590" y="418115"/>
                    <a:pt x="180917" y="409695"/>
                    <a:pt x="180173" y="401071"/>
                  </a:cubicBezTo>
                  <a:cubicBezTo>
                    <a:pt x="167649" y="404183"/>
                    <a:pt x="153842" y="400837"/>
                    <a:pt x="144044" y="391039"/>
                  </a:cubicBezTo>
                  <a:cubicBezTo>
                    <a:pt x="137443" y="384439"/>
                    <a:pt x="133771" y="376019"/>
                    <a:pt x="133026" y="367395"/>
                  </a:cubicBezTo>
                  <a:cubicBezTo>
                    <a:pt x="120502" y="370507"/>
                    <a:pt x="106695" y="367161"/>
                    <a:pt x="96897" y="357363"/>
                  </a:cubicBezTo>
                  <a:cubicBezTo>
                    <a:pt x="87099" y="347565"/>
                    <a:pt x="83753" y="333758"/>
                    <a:pt x="86860" y="321222"/>
                  </a:cubicBezTo>
                  <a:cubicBezTo>
                    <a:pt x="78241" y="320490"/>
                    <a:pt x="69822" y="316817"/>
                    <a:pt x="63221" y="310217"/>
                  </a:cubicBezTo>
                  <a:cubicBezTo>
                    <a:pt x="48342" y="295338"/>
                    <a:pt x="48342" y="271214"/>
                    <a:pt x="63221" y="256335"/>
                  </a:cubicBezTo>
                  <a:lnTo>
                    <a:pt x="63955" y="255620"/>
                  </a:lnTo>
                  <a:cubicBezTo>
                    <a:pt x="44628" y="233519"/>
                    <a:pt x="23310" y="205444"/>
                    <a:pt x="0" y="171396"/>
                  </a:cubicBezTo>
                  <a:lnTo>
                    <a:pt x="13706" y="157686"/>
                  </a:lnTo>
                  <a:lnTo>
                    <a:pt x="15788" y="160734"/>
                  </a:lnTo>
                  <a:lnTo>
                    <a:pt x="19750" y="166490"/>
                  </a:lnTo>
                  <a:cubicBezTo>
                    <a:pt x="39457" y="194968"/>
                    <a:pt x="57615" y="218920"/>
                    <a:pt x="74181" y="238319"/>
                  </a:cubicBezTo>
                  <a:lnTo>
                    <a:pt x="74181" y="238319"/>
                  </a:lnTo>
                  <a:lnTo>
                    <a:pt x="77458" y="242122"/>
                  </a:lnTo>
                  <a:lnTo>
                    <a:pt x="76692" y="242865"/>
                  </a:lnTo>
                  <a:cubicBezTo>
                    <a:pt x="91571" y="227986"/>
                    <a:pt x="115694" y="227986"/>
                    <a:pt x="130573" y="242865"/>
                  </a:cubicBezTo>
                  <a:cubicBezTo>
                    <a:pt x="136118" y="248410"/>
                    <a:pt x="139597" y="255239"/>
                    <a:pt x="141009" y="262396"/>
                  </a:cubicBezTo>
                  <a:cubicBezTo>
                    <a:pt x="155181" y="255584"/>
                    <a:pt x="172702" y="258053"/>
                    <a:pt x="184455" y="269806"/>
                  </a:cubicBezTo>
                  <a:cubicBezTo>
                    <a:pt x="192505" y="277856"/>
                    <a:pt x="196199" y="288612"/>
                    <a:pt x="195539" y="299146"/>
                  </a:cubicBezTo>
                  <a:cubicBezTo>
                    <a:pt x="206060" y="298472"/>
                    <a:pt x="216816" y="302167"/>
                    <a:pt x="224866" y="310217"/>
                  </a:cubicBezTo>
                  <a:cubicBezTo>
                    <a:pt x="236619" y="321970"/>
                    <a:pt x="239088" y="339490"/>
                    <a:pt x="232274" y="353667"/>
                  </a:cubicBezTo>
                  <a:cubicBezTo>
                    <a:pt x="239432" y="355075"/>
                    <a:pt x="246261" y="358553"/>
                    <a:pt x="251807" y="364098"/>
                  </a:cubicBezTo>
                  <a:cubicBezTo>
                    <a:pt x="261778" y="374070"/>
                    <a:pt x="265067" y="388194"/>
                    <a:pt x="261673" y="400904"/>
                  </a:cubicBezTo>
                  <a:lnTo>
                    <a:pt x="261673" y="400904"/>
                  </a:lnTo>
                  <a:lnTo>
                    <a:pt x="265277" y="404510"/>
                  </a:lnTo>
                  <a:lnTo>
                    <a:pt x="266319" y="405478"/>
                  </a:lnTo>
                  <a:lnTo>
                    <a:pt x="267601" y="406491"/>
                  </a:lnTo>
                  <a:cubicBezTo>
                    <a:pt x="275047" y="411877"/>
                    <a:pt x="285511" y="411216"/>
                    <a:pt x="292218" y="404510"/>
                  </a:cubicBezTo>
                  <a:cubicBezTo>
                    <a:pt x="298964" y="397763"/>
                    <a:pt x="299593" y="387216"/>
                    <a:pt x="294104" y="379761"/>
                  </a:cubicBezTo>
                  <a:lnTo>
                    <a:pt x="294104" y="379761"/>
                  </a:lnTo>
                  <a:lnTo>
                    <a:pt x="293186" y="378611"/>
                  </a:lnTo>
                  <a:lnTo>
                    <a:pt x="292218" y="377569"/>
                  </a:lnTo>
                  <a:lnTo>
                    <a:pt x="251807" y="337158"/>
                  </a:lnTo>
                  <a:lnTo>
                    <a:pt x="251014" y="336260"/>
                  </a:lnTo>
                  <a:cubicBezTo>
                    <a:pt x="248109" y="332524"/>
                    <a:pt x="248373" y="327121"/>
                    <a:pt x="251807" y="323687"/>
                  </a:cubicBezTo>
                  <a:cubicBezTo>
                    <a:pt x="255526" y="319968"/>
                    <a:pt x="261557" y="319968"/>
                    <a:pt x="265277" y="323687"/>
                  </a:cubicBezTo>
                  <a:lnTo>
                    <a:pt x="265277" y="323687"/>
                  </a:lnTo>
                  <a:lnTo>
                    <a:pt x="319158" y="377569"/>
                  </a:lnTo>
                  <a:lnTo>
                    <a:pt x="320201" y="378537"/>
                  </a:lnTo>
                  <a:lnTo>
                    <a:pt x="321482" y="379550"/>
                  </a:lnTo>
                  <a:cubicBezTo>
                    <a:pt x="328929" y="384936"/>
                    <a:pt x="339392" y="384276"/>
                    <a:pt x="346099" y="377569"/>
                  </a:cubicBezTo>
                  <a:cubicBezTo>
                    <a:pt x="352846" y="370823"/>
                    <a:pt x="353474" y="360275"/>
                    <a:pt x="347985" y="352821"/>
                  </a:cubicBezTo>
                  <a:lnTo>
                    <a:pt x="347985" y="352821"/>
                  </a:lnTo>
                  <a:lnTo>
                    <a:pt x="347068" y="351670"/>
                  </a:lnTo>
                  <a:lnTo>
                    <a:pt x="346099" y="350628"/>
                  </a:lnTo>
                  <a:lnTo>
                    <a:pt x="293262" y="297804"/>
                  </a:lnTo>
                  <a:lnTo>
                    <a:pt x="293350" y="297716"/>
                  </a:lnTo>
                  <a:lnTo>
                    <a:pt x="292769" y="297257"/>
                  </a:lnTo>
                  <a:lnTo>
                    <a:pt x="292218" y="296747"/>
                  </a:lnTo>
                  <a:lnTo>
                    <a:pt x="285483" y="290011"/>
                  </a:lnTo>
                  <a:lnTo>
                    <a:pt x="284690" y="289114"/>
                  </a:lnTo>
                  <a:cubicBezTo>
                    <a:pt x="281785" y="285377"/>
                    <a:pt x="282049" y="279975"/>
                    <a:pt x="285483" y="276541"/>
                  </a:cubicBezTo>
                  <a:cubicBezTo>
                    <a:pt x="289202" y="272821"/>
                    <a:pt x="295233" y="272821"/>
                    <a:pt x="298953" y="276541"/>
                  </a:cubicBezTo>
                  <a:lnTo>
                    <a:pt x="298953" y="276541"/>
                  </a:lnTo>
                  <a:lnTo>
                    <a:pt x="359570" y="337158"/>
                  </a:lnTo>
                  <a:lnTo>
                    <a:pt x="360612" y="338126"/>
                  </a:lnTo>
                  <a:lnTo>
                    <a:pt x="361893" y="339139"/>
                  </a:lnTo>
                  <a:cubicBezTo>
                    <a:pt x="369340" y="344525"/>
                    <a:pt x="379804" y="343865"/>
                    <a:pt x="386510" y="337158"/>
                  </a:cubicBezTo>
                  <a:cubicBezTo>
                    <a:pt x="393257" y="330411"/>
                    <a:pt x="393885" y="319864"/>
                    <a:pt x="388396" y="312410"/>
                  </a:cubicBezTo>
                  <a:lnTo>
                    <a:pt x="388396" y="312410"/>
                  </a:lnTo>
                  <a:lnTo>
                    <a:pt x="387479" y="311259"/>
                  </a:lnTo>
                  <a:lnTo>
                    <a:pt x="386510" y="310217"/>
                  </a:lnTo>
                  <a:lnTo>
                    <a:pt x="325894" y="249600"/>
                  </a:lnTo>
                  <a:lnTo>
                    <a:pt x="325101" y="248703"/>
                  </a:lnTo>
                  <a:cubicBezTo>
                    <a:pt x="322196" y="244966"/>
                    <a:pt x="322460" y="239563"/>
                    <a:pt x="325894" y="236130"/>
                  </a:cubicBezTo>
                  <a:cubicBezTo>
                    <a:pt x="329613" y="232410"/>
                    <a:pt x="335644" y="232410"/>
                    <a:pt x="339364" y="236130"/>
                  </a:cubicBezTo>
                  <a:lnTo>
                    <a:pt x="339364" y="236130"/>
                  </a:lnTo>
                  <a:lnTo>
                    <a:pt x="399981" y="296747"/>
                  </a:lnTo>
                  <a:lnTo>
                    <a:pt x="401023" y="297715"/>
                  </a:lnTo>
                  <a:lnTo>
                    <a:pt x="402305" y="298728"/>
                  </a:lnTo>
                  <a:cubicBezTo>
                    <a:pt x="409751" y="304114"/>
                    <a:pt x="420215" y="303453"/>
                    <a:pt x="426922" y="296747"/>
                  </a:cubicBezTo>
                  <a:cubicBezTo>
                    <a:pt x="433668" y="290000"/>
                    <a:pt x="434296" y="279453"/>
                    <a:pt x="428807" y="271998"/>
                  </a:cubicBezTo>
                  <a:lnTo>
                    <a:pt x="428807" y="271998"/>
                  </a:lnTo>
                  <a:lnTo>
                    <a:pt x="427890" y="270848"/>
                  </a:lnTo>
                  <a:lnTo>
                    <a:pt x="426922" y="269806"/>
                  </a:lnTo>
                  <a:lnTo>
                    <a:pt x="359570" y="202454"/>
                  </a:lnTo>
                  <a:lnTo>
                    <a:pt x="358842" y="201780"/>
                  </a:lnTo>
                  <a:lnTo>
                    <a:pt x="275393" y="118277"/>
                  </a:lnTo>
                  <a:lnTo>
                    <a:pt x="226021" y="155308"/>
                  </a:lnTo>
                  <a:lnTo>
                    <a:pt x="223773" y="156750"/>
                  </a:lnTo>
                  <a:cubicBezTo>
                    <a:pt x="196135" y="173781"/>
                    <a:pt x="172001" y="163060"/>
                    <a:pt x="157514" y="148572"/>
                  </a:cubicBezTo>
                  <a:cubicBezTo>
                    <a:pt x="142635" y="133693"/>
                    <a:pt x="142635" y="109570"/>
                    <a:pt x="157514" y="94691"/>
                  </a:cubicBezTo>
                  <a:lnTo>
                    <a:pt x="157514" y="94691"/>
                  </a:lnTo>
                  <a:lnTo>
                    <a:pt x="215625" y="36586"/>
                  </a:lnTo>
                  <a:lnTo>
                    <a:pt x="209984" y="34699"/>
                  </a:lnTo>
                  <a:cubicBezTo>
                    <a:pt x="192868" y="29153"/>
                    <a:pt x="174042" y="24635"/>
                    <a:pt x="153502" y="21161"/>
                  </a:cubicBezTo>
                  <a:lnTo>
                    <a:pt x="153502" y="21161"/>
                  </a:lnTo>
                  <a:lnTo>
                    <a:pt x="150678" y="20705"/>
                  </a:lnTo>
                  <a:lnTo>
                    <a:pt x="136684" y="34690"/>
                  </a:lnTo>
                  <a:lnTo>
                    <a:pt x="164249" y="7133"/>
                  </a:lnTo>
                  <a:cubicBezTo>
                    <a:pt x="165168" y="6214"/>
                    <a:pt x="165974" y="5224"/>
                    <a:pt x="166666" y="4181"/>
                  </a:cubicBezTo>
                  <a:cubicBezTo>
                    <a:pt x="190920" y="8783"/>
                    <a:pt x="212896" y="14895"/>
                    <a:pt x="232591" y="22507"/>
                  </a:cubicBezTo>
                  <a:cubicBezTo>
                    <a:pt x="262054" y="5202"/>
                    <a:pt x="292933" y="-161"/>
                    <a:pt x="318812" y="4"/>
                  </a:cubicBezTo>
                  <a:close/>
                  <a:moveTo>
                    <a:pt x="230271" y="372768"/>
                  </a:moveTo>
                  <a:cubicBezTo>
                    <a:pt x="226206" y="371570"/>
                    <a:pt x="221820" y="371754"/>
                    <a:pt x="217853" y="373322"/>
                  </a:cubicBezTo>
                  <a:lnTo>
                    <a:pt x="217853" y="373322"/>
                  </a:lnTo>
                  <a:lnTo>
                    <a:pt x="216489" y="373924"/>
                  </a:lnTo>
                  <a:lnTo>
                    <a:pt x="215516" y="374436"/>
                  </a:lnTo>
                  <a:lnTo>
                    <a:pt x="215076" y="374692"/>
                  </a:lnTo>
                  <a:lnTo>
                    <a:pt x="214408" y="375112"/>
                  </a:lnTo>
                  <a:lnTo>
                    <a:pt x="213753" y="375563"/>
                  </a:lnTo>
                  <a:lnTo>
                    <a:pt x="212438" y="376600"/>
                  </a:lnTo>
                  <a:lnTo>
                    <a:pt x="211564" y="377400"/>
                  </a:lnTo>
                  <a:lnTo>
                    <a:pt x="204492" y="384472"/>
                  </a:lnTo>
                  <a:lnTo>
                    <a:pt x="203692" y="385346"/>
                  </a:lnTo>
                  <a:lnTo>
                    <a:pt x="202774" y="386497"/>
                  </a:lnTo>
                  <a:lnTo>
                    <a:pt x="201869" y="387843"/>
                  </a:lnTo>
                  <a:cubicBezTo>
                    <a:pt x="197380" y="395179"/>
                    <a:pt x="198311" y="404895"/>
                    <a:pt x="204660" y="411245"/>
                  </a:cubicBezTo>
                  <a:cubicBezTo>
                    <a:pt x="211406" y="417991"/>
                    <a:pt x="221954" y="418620"/>
                    <a:pt x="229408" y="413131"/>
                  </a:cubicBezTo>
                  <a:lnTo>
                    <a:pt x="229408" y="413131"/>
                  </a:lnTo>
                  <a:lnTo>
                    <a:pt x="230559" y="412213"/>
                  </a:lnTo>
                  <a:lnTo>
                    <a:pt x="231601" y="411245"/>
                  </a:lnTo>
                  <a:lnTo>
                    <a:pt x="238336" y="404510"/>
                  </a:lnTo>
                  <a:lnTo>
                    <a:pt x="239305" y="403467"/>
                  </a:lnTo>
                  <a:lnTo>
                    <a:pt x="240323" y="402178"/>
                  </a:lnTo>
                  <a:cubicBezTo>
                    <a:pt x="245418" y="395126"/>
                    <a:pt x="245094" y="385373"/>
                    <a:pt x="239351" y="378665"/>
                  </a:cubicBezTo>
                  <a:lnTo>
                    <a:pt x="239351" y="378665"/>
                  </a:lnTo>
                  <a:lnTo>
                    <a:pt x="238185" y="377420"/>
                  </a:lnTo>
                  <a:lnTo>
                    <a:pt x="236806" y="376194"/>
                  </a:lnTo>
                  <a:lnTo>
                    <a:pt x="235678" y="375351"/>
                  </a:lnTo>
                  <a:lnTo>
                    <a:pt x="235169" y="375011"/>
                  </a:lnTo>
                  <a:lnTo>
                    <a:pt x="234268" y="374466"/>
                  </a:lnTo>
                  <a:lnTo>
                    <a:pt x="233345" y="373975"/>
                  </a:lnTo>
                  <a:cubicBezTo>
                    <a:pt x="232350" y="373480"/>
                    <a:pt x="231321" y="373078"/>
                    <a:pt x="230271" y="372768"/>
                  </a:cubicBezTo>
                  <a:close/>
                  <a:moveTo>
                    <a:pt x="211395" y="323687"/>
                  </a:moveTo>
                  <a:cubicBezTo>
                    <a:pt x="204649" y="316941"/>
                    <a:pt x="194102" y="316312"/>
                    <a:pt x="186647" y="321801"/>
                  </a:cubicBezTo>
                  <a:lnTo>
                    <a:pt x="186647" y="321801"/>
                  </a:lnTo>
                  <a:lnTo>
                    <a:pt x="185497" y="322719"/>
                  </a:lnTo>
                  <a:lnTo>
                    <a:pt x="184455" y="323687"/>
                  </a:lnTo>
                  <a:lnTo>
                    <a:pt x="157514" y="350628"/>
                  </a:lnTo>
                  <a:lnTo>
                    <a:pt x="156546" y="351670"/>
                  </a:lnTo>
                  <a:lnTo>
                    <a:pt x="155532" y="352952"/>
                  </a:lnTo>
                  <a:cubicBezTo>
                    <a:pt x="150147" y="360399"/>
                    <a:pt x="150807" y="370862"/>
                    <a:pt x="157514" y="377569"/>
                  </a:cubicBezTo>
                  <a:cubicBezTo>
                    <a:pt x="164260" y="384315"/>
                    <a:pt x="174807" y="384944"/>
                    <a:pt x="182262" y="379455"/>
                  </a:cubicBezTo>
                  <a:lnTo>
                    <a:pt x="182262" y="379455"/>
                  </a:lnTo>
                  <a:lnTo>
                    <a:pt x="183412" y="378537"/>
                  </a:lnTo>
                  <a:lnTo>
                    <a:pt x="184455" y="377569"/>
                  </a:lnTo>
                  <a:lnTo>
                    <a:pt x="211395" y="350628"/>
                  </a:lnTo>
                  <a:lnTo>
                    <a:pt x="212364" y="349586"/>
                  </a:lnTo>
                  <a:lnTo>
                    <a:pt x="213377" y="348304"/>
                  </a:lnTo>
                  <a:cubicBezTo>
                    <a:pt x="218763" y="340858"/>
                    <a:pt x="218102" y="330394"/>
                    <a:pt x="211395" y="323687"/>
                  </a:cubicBezTo>
                  <a:close/>
                  <a:moveTo>
                    <a:pt x="170984" y="283276"/>
                  </a:moveTo>
                  <a:cubicBezTo>
                    <a:pt x="164238" y="276530"/>
                    <a:pt x="153691" y="275901"/>
                    <a:pt x="146236" y="281390"/>
                  </a:cubicBezTo>
                  <a:lnTo>
                    <a:pt x="146236" y="281390"/>
                  </a:lnTo>
                  <a:lnTo>
                    <a:pt x="145086" y="282308"/>
                  </a:lnTo>
                  <a:lnTo>
                    <a:pt x="144044" y="283276"/>
                  </a:lnTo>
                  <a:lnTo>
                    <a:pt x="110368" y="316952"/>
                  </a:lnTo>
                  <a:lnTo>
                    <a:pt x="109399" y="317994"/>
                  </a:lnTo>
                  <a:lnTo>
                    <a:pt x="108386" y="319276"/>
                  </a:lnTo>
                  <a:cubicBezTo>
                    <a:pt x="103000" y="326723"/>
                    <a:pt x="103661" y="337186"/>
                    <a:pt x="110368" y="343893"/>
                  </a:cubicBezTo>
                  <a:cubicBezTo>
                    <a:pt x="117114" y="350639"/>
                    <a:pt x="127661" y="351268"/>
                    <a:pt x="135116" y="345779"/>
                  </a:cubicBezTo>
                  <a:lnTo>
                    <a:pt x="135116" y="345779"/>
                  </a:lnTo>
                  <a:lnTo>
                    <a:pt x="136266" y="344861"/>
                  </a:lnTo>
                  <a:lnTo>
                    <a:pt x="137308" y="343893"/>
                  </a:lnTo>
                  <a:lnTo>
                    <a:pt x="170984" y="310217"/>
                  </a:lnTo>
                  <a:lnTo>
                    <a:pt x="171953" y="309175"/>
                  </a:lnTo>
                  <a:lnTo>
                    <a:pt x="172966" y="307893"/>
                  </a:lnTo>
                  <a:cubicBezTo>
                    <a:pt x="178352" y="300446"/>
                    <a:pt x="177691" y="289983"/>
                    <a:pt x="170984" y="283276"/>
                  </a:cubicBezTo>
                  <a:close/>
                  <a:moveTo>
                    <a:pt x="117103" y="256335"/>
                  </a:moveTo>
                  <a:cubicBezTo>
                    <a:pt x="110356" y="249589"/>
                    <a:pt x="99809" y="248960"/>
                    <a:pt x="92355" y="254450"/>
                  </a:cubicBezTo>
                  <a:lnTo>
                    <a:pt x="92355" y="254450"/>
                  </a:lnTo>
                  <a:lnTo>
                    <a:pt x="91204" y="255367"/>
                  </a:lnTo>
                  <a:lnTo>
                    <a:pt x="90265" y="256253"/>
                  </a:lnTo>
                  <a:lnTo>
                    <a:pt x="76791" y="269728"/>
                  </a:lnTo>
                  <a:lnTo>
                    <a:pt x="75723" y="270848"/>
                  </a:lnTo>
                  <a:lnTo>
                    <a:pt x="74710" y="272129"/>
                  </a:lnTo>
                  <a:cubicBezTo>
                    <a:pt x="69324" y="279576"/>
                    <a:pt x="69985" y="290040"/>
                    <a:pt x="76692" y="296747"/>
                  </a:cubicBezTo>
                  <a:cubicBezTo>
                    <a:pt x="83438" y="303493"/>
                    <a:pt x="93985" y="304121"/>
                    <a:pt x="101440" y="298632"/>
                  </a:cubicBezTo>
                  <a:lnTo>
                    <a:pt x="101440" y="298632"/>
                  </a:lnTo>
                  <a:lnTo>
                    <a:pt x="102590" y="297715"/>
                  </a:lnTo>
                  <a:lnTo>
                    <a:pt x="103632" y="296747"/>
                  </a:lnTo>
                  <a:lnTo>
                    <a:pt x="117143" y="283236"/>
                  </a:lnTo>
                  <a:lnTo>
                    <a:pt x="118071" y="282234"/>
                  </a:lnTo>
                  <a:lnTo>
                    <a:pt x="119084" y="280952"/>
                  </a:lnTo>
                  <a:cubicBezTo>
                    <a:pt x="124470" y="273506"/>
                    <a:pt x="123810" y="263042"/>
                    <a:pt x="117103" y="256335"/>
                  </a:cubicBezTo>
                  <a:close/>
                </a:path>
              </a:pathLst>
            </a:custGeom>
            <a:solidFill>
              <a:srgbClr val="546065"/>
            </a:solidFill>
            <a:ln w="0">
              <a:noFill/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 noChangeAspect="1"/>
            </p:cNvSpPr>
            <p:nvPr/>
          </p:nvSpPr>
          <p:spPr>
            <a:xfrm>
              <a:off x="2846705" y="2606040"/>
              <a:ext cx="1390650" cy="1384300"/>
            </a:xfrm>
            <a:custGeom>
              <a:avLst/>
              <a:gdLst>
                <a:gd name="TX0" fmla="*/ 216573 w 456202"/>
                <a:gd name="TY0" fmla="*/ 353979 h 398037"/>
                <a:gd name="TX1" fmla="*/ 219648 w 456202"/>
                <a:gd name="TY1" fmla="*/ 355185 h 398037"/>
                <a:gd name="TX2" fmla="*/ 220571 w 456202"/>
                <a:gd name="TY2" fmla="*/ 355676 h 398037"/>
                <a:gd name="TX3" fmla="*/ 220571 w 456202"/>
                <a:gd name="TY3" fmla="*/ 355676 h 398037"/>
                <a:gd name="TX4" fmla="*/ 221471 w 456202"/>
                <a:gd name="TY4" fmla="*/ 356222 h 398037"/>
                <a:gd name="TX5" fmla="*/ 221980 w 456202"/>
                <a:gd name="TY5" fmla="*/ 356561 h 398037"/>
                <a:gd name="TX6" fmla="*/ 223109 w 456202"/>
                <a:gd name="TY6" fmla="*/ 357404 h 398037"/>
                <a:gd name="TX7" fmla="*/ 224488 w 456202"/>
                <a:gd name="TY7" fmla="*/ 358630 h 398037"/>
                <a:gd name="TX8" fmla="*/ 225653 w 456202"/>
                <a:gd name="TY8" fmla="*/ 359875 h 398037"/>
                <a:gd name="TX9" fmla="*/ 226626 w 456202"/>
                <a:gd name="TY9" fmla="*/ 383389 h 398037"/>
                <a:gd name="TX10" fmla="*/ 225607 w 456202"/>
                <a:gd name="TY10" fmla="*/ 384678 h 398037"/>
                <a:gd name="TX11" fmla="*/ 224639 w 456202"/>
                <a:gd name="TY11" fmla="*/ 385720 h 398037"/>
                <a:gd name="TX12" fmla="*/ 217904 w 456202"/>
                <a:gd name="TY12" fmla="*/ 392455 h 398037"/>
                <a:gd name="TX13" fmla="*/ 216861 w 456202"/>
                <a:gd name="TY13" fmla="*/ 393424 h 398037"/>
                <a:gd name="TX14" fmla="*/ 215711 w 456202"/>
                <a:gd name="TY14" fmla="*/ 394341 h 398037"/>
                <a:gd name="TX15" fmla="*/ 190963 w 456202"/>
                <a:gd name="TY15" fmla="*/ 392455 h 398037"/>
                <a:gd name="TX16" fmla="*/ 188172 w 456202"/>
                <a:gd name="TY16" fmla="*/ 369053 h 398037"/>
                <a:gd name="TX17" fmla="*/ 189077 w 456202"/>
                <a:gd name="TY17" fmla="*/ 367707 h 398037"/>
                <a:gd name="TX18" fmla="*/ 189995 w 456202"/>
                <a:gd name="TY18" fmla="*/ 366557 h 398037"/>
                <a:gd name="TX19" fmla="*/ 190795 w 456202"/>
                <a:gd name="TY19" fmla="*/ 365683 h 398037"/>
                <a:gd name="TX20" fmla="*/ 197866 w 456202"/>
                <a:gd name="TY20" fmla="*/ 358611 h 398037"/>
                <a:gd name="TX21" fmla="*/ 198740 w 456202"/>
                <a:gd name="TY21" fmla="*/ 357811 h 398037"/>
                <a:gd name="TX22" fmla="*/ 200056 w 456202"/>
                <a:gd name="TY22" fmla="*/ 356773 h 398037"/>
                <a:gd name="TX23" fmla="*/ 200710 w 456202"/>
                <a:gd name="TY23" fmla="*/ 356323 h 398037"/>
                <a:gd name="TX24" fmla="*/ 200710 w 456202"/>
                <a:gd name="TY24" fmla="*/ 356323 h 398037"/>
                <a:gd name="TX25" fmla="*/ 201379 w 456202"/>
                <a:gd name="TY25" fmla="*/ 355902 h 398037"/>
                <a:gd name="TX26" fmla="*/ 201819 w 456202"/>
                <a:gd name="TY26" fmla="*/ 355646 h 398037"/>
                <a:gd name="TX27" fmla="*/ 202792 w 456202"/>
                <a:gd name="TY27" fmla="*/ 355135 h 398037"/>
                <a:gd name="TX28" fmla="*/ 204156 w 456202"/>
                <a:gd name="TY28" fmla="*/ 354532 h 398037"/>
                <a:gd name="TX29" fmla="*/ 216573 w 456202"/>
                <a:gd name="TY29" fmla="*/ 353979 h 398037"/>
                <a:gd name="TX31" fmla="*/ 136980 w 456202"/>
                <a:gd name="TY31" fmla="*/ 1915 h 398037"/>
                <a:gd name="TX32" fmla="*/ 139805 w 456202"/>
                <a:gd name="TY32" fmla="*/ 2372 h 398037"/>
                <a:gd name="TX33" fmla="*/ 196286 w 456202"/>
                <a:gd name="TY33" fmla="*/ 15910 h 398037"/>
                <a:gd name="TX34" fmla="*/ 201928 w 456202"/>
                <a:gd name="TY34" fmla="*/ 17797 h 398037"/>
                <a:gd name="TX35" fmla="*/ 143817 w 456202"/>
                <a:gd name="TY35" fmla="*/ 75901 h 398037"/>
                <a:gd name="TX36" fmla="*/ 143817 w 456202"/>
                <a:gd name="TY36" fmla="*/ 129783 h 398037"/>
                <a:gd name="TX37" fmla="*/ 210076 w 456202"/>
                <a:gd name="TY37" fmla="*/ 137960 h 398037"/>
                <a:gd name="TX38" fmla="*/ 212324 w 456202"/>
                <a:gd name="TY38" fmla="*/ 136518 h 398037"/>
                <a:gd name="TX39" fmla="*/ 261696 w 456202"/>
                <a:gd name="TY39" fmla="*/ 99488 h 398037"/>
                <a:gd name="TX40" fmla="*/ 345145 w 456202"/>
                <a:gd name="TY40" fmla="*/ 182991 h 398037"/>
                <a:gd name="TX41" fmla="*/ 345872 w 456202"/>
                <a:gd name="TY41" fmla="*/ 183664 h 398037"/>
                <a:gd name="TX42" fmla="*/ 413224 w 456202"/>
                <a:gd name="TY42" fmla="*/ 251016 h 398037"/>
                <a:gd name="TX43" fmla="*/ 414193 w 456202"/>
                <a:gd name="TY43" fmla="*/ 252059 h 398037"/>
                <a:gd name="TX44" fmla="*/ 415110 w 456202"/>
                <a:gd name="TY44" fmla="*/ 253209 h 398037"/>
                <a:gd name="TX45" fmla="*/ 413224 w 456202"/>
                <a:gd name="TY45" fmla="*/ 277957 h 398037"/>
                <a:gd name="TX46" fmla="*/ 388607 w 456202"/>
                <a:gd name="TY46" fmla="*/ 279939 h 398037"/>
                <a:gd name="TX47" fmla="*/ 387326 w 456202"/>
                <a:gd name="TY47" fmla="*/ 278925 h 398037"/>
                <a:gd name="TX48" fmla="*/ 386283 w 456202"/>
                <a:gd name="TY48" fmla="*/ 277957 h 398037"/>
                <a:gd name="TX49" fmla="*/ 325667 w 456202"/>
                <a:gd name="TY49" fmla="*/ 217340 h 398037"/>
                <a:gd name="TX50" fmla="*/ 312196 w 456202"/>
                <a:gd name="TY50" fmla="*/ 217340 h 398037"/>
                <a:gd name="TX51" fmla="*/ 311404 w 456202"/>
                <a:gd name="TY51" fmla="*/ 229913 h 398037"/>
                <a:gd name="TX52" fmla="*/ 312196 w 456202"/>
                <a:gd name="TY52" fmla="*/ 230811 h 398037"/>
                <a:gd name="TX53" fmla="*/ 372813 w 456202"/>
                <a:gd name="TY53" fmla="*/ 291427 h 398037"/>
                <a:gd name="TX54" fmla="*/ 373781 w 456202"/>
                <a:gd name="TY54" fmla="*/ 292470 h 398037"/>
                <a:gd name="TX55" fmla="*/ 374699 w 456202"/>
                <a:gd name="TY55" fmla="*/ 293620 h 398037"/>
                <a:gd name="TX56" fmla="*/ 372813 w 456202"/>
                <a:gd name="TY56" fmla="*/ 318368 h 398037"/>
                <a:gd name="TX57" fmla="*/ 348196 w 456202"/>
                <a:gd name="TY57" fmla="*/ 320350 h 398037"/>
                <a:gd name="TX58" fmla="*/ 346915 w 456202"/>
                <a:gd name="TY58" fmla="*/ 319337 h 398037"/>
                <a:gd name="TX59" fmla="*/ 345872 w 456202"/>
                <a:gd name="TY59" fmla="*/ 318368 h 398037"/>
                <a:gd name="TX60" fmla="*/ 285256 w 456202"/>
                <a:gd name="TY60" fmla="*/ 257752 h 398037"/>
                <a:gd name="TX61" fmla="*/ 271785 w 456202"/>
                <a:gd name="TY61" fmla="*/ 257752 h 398037"/>
                <a:gd name="TX62" fmla="*/ 270993 w 456202"/>
                <a:gd name="TY62" fmla="*/ 270325 h 398037"/>
                <a:gd name="TX63" fmla="*/ 271785 w 456202"/>
                <a:gd name="TY63" fmla="*/ 271222 h 398037"/>
                <a:gd name="TX64" fmla="*/ 278520 w 456202"/>
                <a:gd name="TY64" fmla="*/ 277957 h 398037"/>
                <a:gd name="TX65" fmla="*/ 279072 w 456202"/>
                <a:gd name="TY65" fmla="*/ 278467 h 398037"/>
                <a:gd name="TX66" fmla="*/ 279072 w 456202"/>
                <a:gd name="TY66" fmla="*/ 278467 h 398037"/>
                <a:gd name="TX67" fmla="*/ 279652 w 456202"/>
                <a:gd name="TY67" fmla="*/ 278926 h 398037"/>
                <a:gd name="TX68" fmla="*/ 279564 w 456202"/>
                <a:gd name="TY68" fmla="*/ 279015 h 398037"/>
                <a:gd name="TX69" fmla="*/ 332402 w 456202"/>
                <a:gd name="TY69" fmla="*/ 331839 h 398037"/>
                <a:gd name="TX70" fmla="*/ 333370 w 456202"/>
                <a:gd name="TY70" fmla="*/ 332881 h 398037"/>
                <a:gd name="TX71" fmla="*/ 334288 w 456202"/>
                <a:gd name="TY71" fmla="*/ 334031 h 398037"/>
                <a:gd name="TX72" fmla="*/ 332402 w 456202"/>
                <a:gd name="TY72" fmla="*/ 358779 h 398037"/>
                <a:gd name="TX73" fmla="*/ 307785 w 456202"/>
                <a:gd name="TY73" fmla="*/ 360761 h 398037"/>
                <a:gd name="TX74" fmla="*/ 306503 w 456202"/>
                <a:gd name="TY74" fmla="*/ 359748 h 398037"/>
                <a:gd name="TX75" fmla="*/ 305461 w 456202"/>
                <a:gd name="TY75" fmla="*/ 358779 h 398037"/>
                <a:gd name="TX76" fmla="*/ 251580 w 456202"/>
                <a:gd name="TY76" fmla="*/ 304898 h 398037"/>
                <a:gd name="TX77" fmla="*/ 238109 w 456202"/>
                <a:gd name="TY77" fmla="*/ 304898 h 398037"/>
                <a:gd name="TX78" fmla="*/ 237317 w 456202"/>
                <a:gd name="TY78" fmla="*/ 317471 h 398037"/>
                <a:gd name="TX79" fmla="*/ 238109 w 456202"/>
                <a:gd name="TY79" fmla="*/ 318368 h 398037"/>
                <a:gd name="TX80" fmla="*/ 278520 w 456202"/>
                <a:gd name="TY80" fmla="*/ 358779 h 398037"/>
                <a:gd name="TX81" fmla="*/ 279489 w 456202"/>
                <a:gd name="TY81" fmla="*/ 359822 h 398037"/>
                <a:gd name="TX82" fmla="*/ 280406 w 456202"/>
                <a:gd name="TY82" fmla="*/ 360972 h 398037"/>
                <a:gd name="TX83" fmla="*/ 278520 w 456202"/>
                <a:gd name="TY83" fmla="*/ 385720 h 398037"/>
                <a:gd name="TX84" fmla="*/ 253903 w 456202"/>
                <a:gd name="TY84" fmla="*/ 387702 h 398037"/>
                <a:gd name="TX85" fmla="*/ 252622 w 456202"/>
                <a:gd name="TY85" fmla="*/ 386689 h 398037"/>
                <a:gd name="TX86" fmla="*/ 251580 w 456202"/>
                <a:gd name="TY86" fmla="*/ 385720 h 398037"/>
                <a:gd name="TX87" fmla="*/ 247976 w 456202"/>
                <a:gd name="TY87" fmla="*/ 382115 h 398037"/>
                <a:gd name="TX88" fmla="*/ 238109 w 456202"/>
                <a:gd name="TY88" fmla="*/ 345309 h 398037"/>
                <a:gd name="TX89" fmla="*/ 218577 w 456202"/>
                <a:gd name="TY89" fmla="*/ 334877 h 398037"/>
                <a:gd name="TX90" fmla="*/ 211168 w 456202"/>
                <a:gd name="TY90" fmla="*/ 291427 h 398037"/>
                <a:gd name="TX91" fmla="*/ 181841 w 456202"/>
                <a:gd name="TY91" fmla="*/ 280356 h 398037"/>
                <a:gd name="TX92" fmla="*/ 170757 w 456202"/>
                <a:gd name="TY92" fmla="*/ 251016 h 398037"/>
                <a:gd name="TX93" fmla="*/ 127312 w 456202"/>
                <a:gd name="TY93" fmla="*/ 243606 h 398037"/>
                <a:gd name="TX94" fmla="*/ 116876 w 456202"/>
                <a:gd name="TY94" fmla="*/ 224076 h 398037"/>
                <a:gd name="TX95" fmla="*/ 62994 w 456202"/>
                <a:gd name="TY95" fmla="*/ 224076 h 398037"/>
                <a:gd name="TX96" fmla="*/ 63760 w 456202"/>
                <a:gd name="TY96" fmla="*/ 223333 h 398037"/>
                <a:gd name="TX97" fmla="*/ 60484 w 456202"/>
                <a:gd name="TY97" fmla="*/ 219529 h 398037"/>
                <a:gd name="TX98" fmla="*/ 6053 w 456202"/>
                <a:gd name="TY98" fmla="*/ 147701 h 398037"/>
                <a:gd name="TX99" fmla="*/ 2091 w 456202"/>
                <a:gd name="TY99" fmla="*/ 141945 h 398037"/>
                <a:gd name="TX100" fmla="*/ 0 w 456202"/>
                <a:gd name="TY100" fmla="*/ 138896 h 398037"/>
                <a:gd name="TX101" fmla="*/ 136980 w 456202"/>
                <a:gd name="TY101" fmla="*/ 1915 h 398037"/>
                <a:gd name="TX103" fmla="*/ 197698 w 456202"/>
                <a:gd name="TY103" fmla="*/ 304898 h 398037"/>
                <a:gd name="TX104" fmla="*/ 199680 w 456202"/>
                <a:gd name="TY104" fmla="*/ 329515 h 398037"/>
                <a:gd name="TX105" fmla="*/ 198666 w 456202"/>
                <a:gd name="TY105" fmla="*/ 330796 h 398037"/>
                <a:gd name="TX106" fmla="*/ 197698 w 456202"/>
                <a:gd name="TY106" fmla="*/ 331839 h 398037"/>
                <a:gd name="TX107" fmla="*/ 170757 w 456202"/>
                <a:gd name="TY107" fmla="*/ 358779 h 398037"/>
                <a:gd name="TX108" fmla="*/ 169715 w 456202"/>
                <a:gd name="TY108" fmla="*/ 359748 h 398037"/>
                <a:gd name="TX109" fmla="*/ 168565 w 456202"/>
                <a:gd name="TY109" fmla="*/ 360665 h 398037"/>
                <a:gd name="TX110" fmla="*/ 143817 w 456202"/>
                <a:gd name="TY110" fmla="*/ 358779 h 398037"/>
                <a:gd name="TX111" fmla="*/ 141835 w 456202"/>
                <a:gd name="TY111" fmla="*/ 334162 h 398037"/>
                <a:gd name="TX112" fmla="*/ 142848 w 456202"/>
                <a:gd name="TY112" fmla="*/ 332881 h 398037"/>
                <a:gd name="TX113" fmla="*/ 143817 w 456202"/>
                <a:gd name="TY113" fmla="*/ 331839 h 398037"/>
                <a:gd name="TX114" fmla="*/ 170757 w 456202"/>
                <a:gd name="TY114" fmla="*/ 304898 h 398037"/>
                <a:gd name="TX115" fmla="*/ 171800 w 456202"/>
                <a:gd name="TY115" fmla="*/ 303930 h 398037"/>
                <a:gd name="TX116" fmla="*/ 172950 w 456202"/>
                <a:gd name="TY116" fmla="*/ 303012 h 398037"/>
                <a:gd name="TX117" fmla="*/ 197698 w 456202"/>
                <a:gd name="TY117" fmla="*/ 304898 h 398037"/>
                <a:gd name="TX119" fmla="*/ 157287 w 456202"/>
                <a:gd name="TY119" fmla="*/ 264487 h 398037"/>
                <a:gd name="TX120" fmla="*/ 159269 w 456202"/>
                <a:gd name="TY120" fmla="*/ 289104 h 398037"/>
                <a:gd name="TX121" fmla="*/ 158255 w 456202"/>
                <a:gd name="TY121" fmla="*/ 290385 h 398037"/>
                <a:gd name="TX122" fmla="*/ 157287 w 456202"/>
                <a:gd name="TY122" fmla="*/ 291427 h 398037"/>
                <a:gd name="TX123" fmla="*/ 123611 w 456202"/>
                <a:gd name="TY123" fmla="*/ 325103 h 398037"/>
                <a:gd name="TX124" fmla="*/ 122569 w 456202"/>
                <a:gd name="TY124" fmla="*/ 326072 h 398037"/>
                <a:gd name="TX125" fmla="*/ 121418 w 456202"/>
                <a:gd name="TY125" fmla="*/ 326989 h 398037"/>
                <a:gd name="TX126" fmla="*/ 96670 w 456202"/>
                <a:gd name="TY126" fmla="*/ 325103 h 398037"/>
                <a:gd name="TX127" fmla="*/ 94689 w 456202"/>
                <a:gd name="TY127" fmla="*/ 300486 h 398037"/>
                <a:gd name="TX128" fmla="*/ 95702 w 456202"/>
                <a:gd name="TY128" fmla="*/ 299205 h 398037"/>
                <a:gd name="TX129" fmla="*/ 96670 w 456202"/>
                <a:gd name="TY129" fmla="*/ 298163 h 398037"/>
                <a:gd name="TX130" fmla="*/ 130346 w 456202"/>
                <a:gd name="TY130" fmla="*/ 264487 h 398037"/>
                <a:gd name="TX131" fmla="*/ 131388 w 456202"/>
                <a:gd name="TY131" fmla="*/ 263518 h 398037"/>
                <a:gd name="TX132" fmla="*/ 132539 w 456202"/>
                <a:gd name="TY132" fmla="*/ 262601 h 398037"/>
                <a:gd name="TX133" fmla="*/ 157287 w 456202"/>
                <a:gd name="TY133" fmla="*/ 264487 h 398037"/>
                <a:gd name="TX135" fmla="*/ 103405 w 456202"/>
                <a:gd name="TY135" fmla="*/ 237546 h 398037"/>
                <a:gd name="TX136" fmla="*/ 105387 w 456202"/>
                <a:gd name="TY136" fmla="*/ 262163 h 398037"/>
                <a:gd name="TX137" fmla="*/ 104374 w 456202"/>
                <a:gd name="TY137" fmla="*/ 263444 h 398037"/>
                <a:gd name="TX138" fmla="*/ 103446 w 456202"/>
                <a:gd name="TY138" fmla="*/ 264446 h 398037"/>
                <a:gd name="TX139" fmla="*/ 89935 w 456202"/>
                <a:gd name="TY139" fmla="*/ 277957 h 398037"/>
                <a:gd name="TX140" fmla="*/ 88893 w 456202"/>
                <a:gd name="TY140" fmla="*/ 278925 h 398037"/>
                <a:gd name="TX141" fmla="*/ 87742 w 456202"/>
                <a:gd name="TY141" fmla="*/ 279843 h 398037"/>
                <a:gd name="TX142" fmla="*/ 62994 w 456202"/>
                <a:gd name="TY142" fmla="*/ 277957 h 398037"/>
                <a:gd name="TX143" fmla="*/ 61013 w 456202"/>
                <a:gd name="TY143" fmla="*/ 253340 h 398037"/>
                <a:gd name="TX144" fmla="*/ 62026 w 456202"/>
                <a:gd name="TY144" fmla="*/ 252059 h 398037"/>
                <a:gd name="TX145" fmla="*/ 63094 w 456202"/>
                <a:gd name="TY145" fmla="*/ 250939 h 398037"/>
                <a:gd name="TX146" fmla="*/ 76568 w 456202"/>
                <a:gd name="TY146" fmla="*/ 237463 h 398037"/>
                <a:gd name="TX147" fmla="*/ 77507 w 456202"/>
                <a:gd name="TY147" fmla="*/ 236578 h 398037"/>
                <a:gd name="TX148" fmla="*/ 78657 w 456202"/>
                <a:gd name="TY148" fmla="*/ 235660 h 398037"/>
                <a:gd name="TX149" fmla="*/ 103405 w 456202"/>
                <a:gd name="TY149" fmla="*/ 237546 h 398037"/>
                <a:gd name="TX151" fmla="*/ 325338 w 456202"/>
                <a:gd name="TY151" fmla="*/ 1497 h 398037"/>
                <a:gd name="TX152" fmla="*/ 456200 w 456202"/>
                <a:gd name="TY152" fmla="*/ 132340 h 398037"/>
                <a:gd name="TX153" fmla="*/ 397834 w 456202"/>
                <a:gd name="TY153" fmla="*/ 208686 h 398037"/>
                <a:gd name="TX154" fmla="*/ 275166 w 456202"/>
                <a:gd name="TY154" fmla="*/ 86018 h 398037"/>
                <a:gd name="TX155" fmla="*/ 274076 w 456202"/>
                <a:gd name="TY155" fmla="*/ 85009 h 398037"/>
                <a:gd name="TX156" fmla="*/ 251643 w 456202"/>
                <a:gd name="TY156" fmla="*/ 83305 h 398037"/>
                <a:gd name="TX157" fmla="*/ 250266 w 456202"/>
                <a:gd name="TY157" fmla="*/ 84248 h 398037"/>
                <a:gd name="TX158" fmla="*/ 201409 w 456202"/>
                <a:gd name="TY158" fmla="*/ 120886 h 398037"/>
                <a:gd name="TX159" fmla="*/ 199902 w 456202"/>
                <a:gd name="TY159" fmla="*/ 121852 h 398037"/>
                <a:gd name="TX160" fmla="*/ 157287 w 456202"/>
                <a:gd name="TY160" fmla="*/ 116312 h 398037"/>
                <a:gd name="TX161" fmla="*/ 156174 w 456202"/>
                <a:gd name="TY161" fmla="*/ 90583 h 398037"/>
                <a:gd name="TX162" fmla="*/ 157287 w 456202"/>
                <a:gd name="TY162" fmla="*/ 89372 h 398037"/>
                <a:gd name="TX163" fmla="*/ 223218 w 456202"/>
                <a:gd name="TY163" fmla="*/ 23441 h 398037"/>
                <a:gd name="TX164" fmla="*/ 224826 w 456202"/>
                <a:gd name="TY164" fmla="*/ 22399 h 398037"/>
                <a:gd name="TX165" fmla="*/ 227229 w 456202"/>
                <a:gd name="TY165" fmla="*/ 20923 h 398037"/>
                <a:gd name="TX166" fmla="*/ 227229 w 456202"/>
                <a:gd name="TY166" fmla="*/ 20923 h 398037"/>
                <a:gd name="TX167" fmla="*/ 229654 w 456202"/>
                <a:gd name="TY167" fmla="*/ 19500 h 398037"/>
                <a:gd name="TX168" fmla="*/ 232305 w 456202"/>
                <a:gd name="TY168" fmla="*/ 18019 h 398037"/>
                <a:gd name="TX169" fmla="*/ 233661 w 456202"/>
                <a:gd name="TY169" fmla="*/ 17291 h 398037"/>
                <a:gd name="TX170" fmla="*/ 236221 w 456202"/>
                <a:gd name="TY170" fmla="*/ 15965 h 398037"/>
                <a:gd name="TX171" fmla="*/ 325338 w 456202"/>
                <a:gd name="TY171" fmla="*/ 1497 h 39803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</a:cxnLst>
              <a:rect l="l" t="t" r="r" b="b"/>
              <a:pathLst>
                <a:path w="456202" h="398037">
                  <a:moveTo>
                    <a:pt x="216573" y="353979"/>
                  </a:moveTo>
                  <a:cubicBezTo>
                    <a:pt x="217624" y="354289"/>
                    <a:pt x="218653" y="354691"/>
                    <a:pt x="219648" y="355185"/>
                  </a:cubicBezTo>
                  <a:lnTo>
                    <a:pt x="220571" y="355676"/>
                  </a:lnTo>
                  <a:lnTo>
                    <a:pt x="220571" y="355676"/>
                  </a:lnTo>
                  <a:lnTo>
                    <a:pt x="221471" y="356222"/>
                  </a:lnTo>
                  <a:lnTo>
                    <a:pt x="221980" y="356561"/>
                  </a:lnTo>
                  <a:lnTo>
                    <a:pt x="223109" y="357404"/>
                  </a:lnTo>
                  <a:lnTo>
                    <a:pt x="224488" y="358630"/>
                  </a:lnTo>
                  <a:lnTo>
                    <a:pt x="225653" y="359875"/>
                  </a:lnTo>
                  <a:cubicBezTo>
                    <a:pt x="231397" y="366583"/>
                    <a:pt x="231721" y="376337"/>
                    <a:pt x="226626" y="383389"/>
                  </a:cubicBezTo>
                  <a:lnTo>
                    <a:pt x="225607" y="384678"/>
                  </a:lnTo>
                  <a:lnTo>
                    <a:pt x="224639" y="385720"/>
                  </a:lnTo>
                  <a:lnTo>
                    <a:pt x="217904" y="392455"/>
                  </a:lnTo>
                  <a:lnTo>
                    <a:pt x="216861" y="393424"/>
                  </a:lnTo>
                  <a:lnTo>
                    <a:pt x="215711" y="394341"/>
                  </a:lnTo>
                  <a:cubicBezTo>
                    <a:pt x="208256" y="399830"/>
                    <a:pt x="197709" y="399202"/>
                    <a:pt x="190963" y="392455"/>
                  </a:cubicBezTo>
                  <a:cubicBezTo>
                    <a:pt x="184613" y="386106"/>
                    <a:pt x="183683" y="376390"/>
                    <a:pt x="188172" y="369053"/>
                  </a:cubicBezTo>
                  <a:lnTo>
                    <a:pt x="189077" y="367707"/>
                  </a:lnTo>
                  <a:lnTo>
                    <a:pt x="189995" y="366557"/>
                  </a:lnTo>
                  <a:lnTo>
                    <a:pt x="190795" y="365683"/>
                  </a:lnTo>
                  <a:lnTo>
                    <a:pt x="197866" y="358611"/>
                  </a:lnTo>
                  <a:lnTo>
                    <a:pt x="198740" y="357811"/>
                  </a:lnTo>
                  <a:lnTo>
                    <a:pt x="200056" y="356773"/>
                  </a:lnTo>
                  <a:lnTo>
                    <a:pt x="200710" y="356323"/>
                  </a:lnTo>
                  <a:lnTo>
                    <a:pt x="200710" y="356323"/>
                  </a:lnTo>
                  <a:lnTo>
                    <a:pt x="201379" y="355902"/>
                  </a:lnTo>
                  <a:lnTo>
                    <a:pt x="201819" y="355646"/>
                  </a:lnTo>
                  <a:lnTo>
                    <a:pt x="202792" y="355135"/>
                  </a:lnTo>
                  <a:lnTo>
                    <a:pt x="204156" y="354532"/>
                  </a:lnTo>
                  <a:cubicBezTo>
                    <a:pt x="208122" y="352965"/>
                    <a:pt x="212508" y="352780"/>
                    <a:pt x="216573" y="353979"/>
                  </a:cubicBezTo>
                  <a:close/>
                  <a:moveTo>
                    <a:pt x="136980" y="1915"/>
                  </a:moveTo>
                  <a:lnTo>
                    <a:pt x="139805" y="2372"/>
                  </a:lnTo>
                  <a:cubicBezTo>
                    <a:pt x="160344" y="5845"/>
                    <a:pt x="179171" y="10364"/>
                    <a:pt x="196286" y="15910"/>
                  </a:cubicBezTo>
                  <a:lnTo>
                    <a:pt x="201928" y="17797"/>
                  </a:lnTo>
                  <a:lnTo>
                    <a:pt x="143817" y="75901"/>
                  </a:lnTo>
                  <a:cubicBezTo>
                    <a:pt x="128938" y="90780"/>
                    <a:pt x="128938" y="114904"/>
                    <a:pt x="143817" y="129783"/>
                  </a:cubicBezTo>
                  <a:cubicBezTo>
                    <a:pt x="158304" y="144270"/>
                    <a:pt x="182438" y="154991"/>
                    <a:pt x="210076" y="137960"/>
                  </a:cubicBezTo>
                  <a:lnTo>
                    <a:pt x="212324" y="136518"/>
                  </a:lnTo>
                  <a:lnTo>
                    <a:pt x="261696" y="99488"/>
                  </a:lnTo>
                  <a:lnTo>
                    <a:pt x="345145" y="182991"/>
                  </a:lnTo>
                  <a:lnTo>
                    <a:pt x="345872" y="183664"/>
                  </a:lnTo>
                  <a:lnTo>
                    <a:pt x="413224" y="251016"/>
                  </a:lnTo>
                  <a:lnTo>
                    <a:pt x="414193" y="252059"/>
                  </a:lnTo>
                  <a:lnTo>
                    <a:pt x="415110" y="253209"/>
                  </a:lnTo>
                  <a:cubicBezTo>
                    <a:pt x="420599" y="260664"/>
                    <a:pt x="419971" y="271211"/>
                    <a:pt x="413224" y="277957"/>
                  </a:cubicBezTo>
                  <a:cubicBezTo>
                    <a:pt x="406517" y="284664"/>
                    <a:pt x="396054" y="285324"/>
                    <a:pt x="388607" y="279939"/>
                  </a:cubicBezTo>
                  <a:lnTo>
                    <a:pt x="387326" y="278925"/>
                  </a:lnTo>
                  <a:lnTo>
                    <a:pt x="386283" y="277957"/>
                  </a:lnTo>
                  <a:lnTo>
                    <a:pt x="325667" y="217340"/>
                  </a:lnTo>
                  <a:cubicBezTo>
                    <a:pt x="321947" y="213621"/>
                    <a:pt x="315916" y="213621"/>
                    <a:pt x="312196" y="217340"/>
                  </a:cubicBezTo>
                  <a:cubicBezTo>
                    <a:pt x="308763" y="220774"/>
                    <a:pt x="308499" y="226177"/>
                    <a:pt x="311404" y="229913"/>
                  </a:cubicBezTo>
                  <a:lnTo>
                    <a:pt x="312196" y="230811"/>
                  </a:lnTo>
                  <a:lnTo>
                    <a:pt x="372813" y="291427"/>
                  </a:lnTo>
                  <a:lnTo>
                    <a:pt x="373781" y="292470"/>
                  </a:lnTo>
                  <a:lnTo>
                    <a:pt x="374699" y="293620"/>
                  </a:lnTo>
                  <a:cubicBezTo>
                    <a:pt x="380188" y="301075"/>
                    <a:pt x="379559" y="311622"/>
                    <a:pt x="372813" y="318368"/>
                  </a:cubicBezTo>
                  <a:cubicBezTo>
                    <a:pt x="366106" y="325075"/>
                    <a:pt x="355643" y="325736"/>
                    <a:pt x="348196" y="320350"/>
                  </a:cubicBezTo>
                  <a:lnTo>
                    <a:pt x="346915" y="319337"/>
                  </a:lnTo>
                  <a:lnTo>
                    <a:pt x="345872" y="318368"/>
                  </a:lnTo>
                  <a:lnTo>
                    <a:pt x="285256" y="257752"/>
                  </a:lnTo>
                  <a:cubicBezTo>
                    <a:pt x="281536" y="254032"/>
                    <a:pt x="275505" y="254032"/>
                    <a:pt x="271785" y="257752"/>
                  </a:cubicBezTo>
                  <a:cubicBezTo>
                    <a:pt x="268352" y="261185"/>
                    <a:pt x="268088" y="266588"/>
                    <a:pt x="270993" y="270325"/>
                  </a:cubicBezTo>
                  <a:lnTo>
                    <a:pt x="271785" y="271222"/>
                  </a:lnTo>
                  <a:lnTo>
                    <a:pt x="278520" y="277957"/>
                  </a:lnTo>
                  <a:lnTo>
                    <a:pt x="279072" y="278467"/>
                  </a:lnTo>
                  <a:lnTo>
                    <a:pt x="279072" y="278467"/>
                  </a:lnTo>
                  <a:lnTo>
                    <a:pt x="279652" y="278926"/>
                  </a:lnTo>
                  <a:lnTo>
                    <a:pt x="279564" y="279015"/>
                  </a:lnTo>
                  <a:lnTo>
                    <a:pt x="332402" y="331839"/>
                  </a:lnTo>
                  <a:lnTo>
                    <a:pt x="333370" y="332881"/>
                  </a:lnTo>
                  <a:lnTo>
                    <a:pt x="334288" y="334031"/>
                  </a:lnTo>
                  <a:cubicBezTo>
                    <a:pt x="339777" y="341486"/>
                    <a:pt x="339148" y="352033"/>
                    <a:pt x="332402" y="358779"/>
                  </a:cubicBezTo>
                  <a:cubicBezTo>
                    <a:pt x="325695" y="365486"/>
                    <a:pt x="315232" y="366147"/>
                    <a:pt x="307785" y="360761"/>
                  </a:cubicBezTo>
                  <a:lnTo>
                    <a:pt x="306503" y="359748"/>
                  </a:lnTo>
                  <a:lnTo>
                    <a:pt x="305461" y="358779"/>
                  </a:lnTo>
                  <a:lnTo>
                    <a:pt x="251580" y="304898"/>
                  </a:lnTo>
                  <a:cubicBezTo>
                    <a:pt x="247860" y="301178"/>
                    <a:pt x="241829" y="301178"/>
                    <a:pt x="238109" y="304898"/>
                  </a:cubicBezTo>
                  <a:cubicBezTo>
                    <a:pt x="234676" y="308331"/>
                    <a:pt x="234412" y="313734"/>
                    <a:pt x="237317" y="317471"/>
                  </a:cubicBezTo>
                  <a:lnTo>
                    <a:pt x="238109" y="318368"/>
                  </a:lnTo>
                  <a:lnTo>
                    <a:pt x="278520" y="358779"/>
                  </a:lnTo>
                  <a:lnTo>
                    <a:pt x="279489" y="359822"/>
                  </a:lnTo>
                  <a:lnTo>
                    <a:pt x="280406" y="360972"/>
                  </a:lnTo>
                  <a:cubicBezTo>
                    <a:pt x="285895" y="368427"/>
                    <a:pt x="285267" y="378974"/>
                    <a:pt x="278520" y="385720"/>
                  </a:cubicBezTo>
                  <a:cubicBezTo>
                    <a:pt x="271814" y="392427"/>
                    <a:pt x="261350" y="393088"/>
                    <a:pt x="253903" y="387702"/>
                  </a:cubicBezTo>
                  <a:lnTo>
                    <a:pt x="252622" y="386689"/>
                  </a:lnTo>
                  <a:lnTo>
                    <a:pt x="251580" y="385720"/>
                  </a:lnTo>
                  <a:lnTo>
                    <a:pt x="247976" y="382115"/>
                  </a:lnTo>
                  <a:cubicBezTo>
                    <a:pt x="251370" y="369404"/>
                    <a:pt x="248081" y="355281"/>
                    <a:pt x="238109" y="345309"/>
                  </a:cubicBezTo>
                  <a:cubicBezTo>
                    <a:pt x="232564" y="339764"/>
                    <a:pt x="225735" y="336285"/>
                    <a:pt x="218577" y="334877"/>
                  </a:cubicBezTo>
                  <a:cubicBezTo>
                    <a:pt x="225391" y="320701"/>
                    <a:pt x="222921" y="303180"/>
                    <a:pt x="211168" y="291427"/>
                  </a:cubicBezTo>
                  <a:cubicBezTo>
                    <a:pt x="203118" y="283378"/>
                    <a:pt x="192363" y="279683"/>
                    <a:pt x="181841" y="280356"/>
                  </a:cubicBezTo>
                  <a:cubicBezTo>
                    <a:pt x="182502" y="269822"/>
                    <a:pt x="178807" y="259066"/>
                    <a:pt x="170757" y="251016"/>
                  </a:cubicBezTo>
                  <a:cubicBezTo>
                    <a:pt x="159005" y="239264"/>
                    <a:pt x="141484" y="236794"/>
                    <a:pt x="127312" y="243606"/>
                  </a:cubicBezTo>
                  <a:cubicBezTo>
                    <a:pt x="125900" y="236450"/>
                    <a:pt x="122421" y="229621"/>
                    <a:pt x="116876" y="224076"/>
                  </a:cubicBezTo>
                  <a:cubicBezTo>
                    <a:pt x="101997" y="209197"/>
                    <a:pt x="77873" y="209197"/>
                    <a:pt x="62994" y="224076"/>
                  </a:cubicBezTo>
                  <a:lnTo>
                    <a:pt x="63760" y="223333"/>
                  </a:lnTo>
                  <a:lnTo>
                    <a:pt x="60484" y="219529"/>
                  </a:lnTo>
                  <a:cubicBezTo>
                    <a:pt x="43918" y="200130"/>
                    <a:pt x="25759" y="176179"/>
                    <a:pt x="6053" y="147701"/>
                  </a:cubicBezTo>
                  <a:lnTo>
                    <a:pt x="2091" y="141945"/>
                  </a:lnTo>
                  <a:lnTo>
                    <a:pt x="0" y="138896"/>
                  </a:lnTo>
                  <a:lnTo>
                    <a:pt x="136980" y="1915"/>
                  </a:lnTo>
                  <a:close/>
                  <a:moveTo>
                    <a:pt x="197698" y="304898"/>
                  </a:moveTo>
                  <a:cubicBezTo>
                    <a:pt x="204405" y="311605"/>
                    <a:pt x="205065" y="322068"/>
                    <a:pt x="199680" y="329515"/>
                  </a:cubicBezTo>
                  <a:lnTo>
                    <a:pt x="198666" y="330796"/>
                  </a:lnTo>
                  <a:lnTo>
                    <a:pt x="197698" y="331839"/>
                  </a:lnTo>
                  <a:lnTo>
                    <a:pt x="170757" y="358779"/>
                  </a:lnTo>
                  <a:lnTo>
                    <a:pt x="169715" y="359748"/>
                  </a:lnTo>
                  <a:lnTo>
                    <a:pt x="168565" y="360665"/>
                  </a:lnTo>
                  <a:cubicBezTo>
                    <a:pt x="161110" y="366154"/>
                    <a:pt x="150563" y="365526"/>
                    <a:pt x="143817" y="358779"/>
                  </a:cubicBezTo>
                  <a:cubicBezTo>
                    <a:pt x="137110" y="352073"/>
                    <a:pt x="136449" y="341609"/>
                    <a:pt x="141835" y="334162"/>
                  </a:cubicBezTo>
                  <a:lnTo>
                    <a:pt x="142848" y="332881"/>
                  </a:lnTo>
                  <a:lnTo>
                    <a:pt x="143817" y="331839"/>
                  </a:lnTo>
                  <a:lnTo>
                    <a:pt x="170757" y="304898"/>
                  </a:lnTo>
                  <a:lnTo>
                    <a:pt x="171800" y="303930"/>
                  </a:lnTo>
                  <a:lnTo>
                    <a:pt x="172950" y="303012"/>
                  </a:lnTo>
                  <a:cubicBezTo>
                    <a:pt x="180405" y="297523"/>
                    <a:pt x="190952" y="298152"/>
                    <a:pt x="197698" y="304898"/>
                  </a:cubicBezTo>
                  <a:close/>
                  <a:moveTo>
                    <a:pt x="157287" y="264487"/>
                  </a:moveTo>
                  <a:cubicBezTo>
                    <a:pt x="163994" y="271194"/>
                    <a:pt x="164654" y="281657"/>
                    <a:pt x="159269" y="289104"/>
                  </a:cubicBezTo>
                  <a:lnTo>
                    <a:pt x="158255" y="290385"/>
                  </a:lnTo>
                  <a:lnTo>
                    <a:pt x="157287" y="291427"/>
                  </a:lnTo>
                  <a:lnTo>
                    <a:pt x="123611" y="325103"/>
                  </a:lnTo>
                  <a:lnTo>
                    <a:pt x="122569" y="326072"/>
                  </a:lnTo>
                  <a:lnTo>
                    <a:pt x="121418" y="326989"/>
                  </a:lnTo>
                  <a:cubicBezTo>
                    <a:pt x="113964" y="332478"/>
                    <a:pt x="103416" y="331850"/>
                    <a:pt x="96670" y="325103"/>
                  </a:cubicBezTo>
                  <a:cubicBezTo>
                    <a:pt x="89963" y="318397"/>
                    <a:pt x="89303" y="307933"/>
                    <a:pt x="94689" y="300486"/>
                  </a:cubicBezTo>
                  <a:lnTo>
                    <a:pt x="95702" y="299205"/>
                  </a:lnTo>
                  <a:lnTo>
                    <a:pt x="96670" y="298163"/>
                  </a:lnTo>
                  <a:lnTo>
                    <a:pt x="130346" y="264487"/>
                  </a:lnTo>
                  <a:lnTo>
                    <a:pt x="131388" y="263518"/>
                  </a:lnTo>
                  <a:lnTo>
                    <a:pt x="132539" y="262601"/>
                  </a:lnTo>
                  <a:cubicBezTo>
                    <a:pt x="139993" y="257112"/>
                    <a:pt x="150541" y="257740"/>
                    <a:pt x="157287" y="264487"/>
                  </a:cubicBezTo>
                  <a:close/>
                  <a:moveTo>
                    <a:pt x="103405" y="237546"/>
                  </a:moveTo>
                  <a:cubicBezTo>
                    <a:pt x="110112" y="244253"/>
                    <a:pt x="110773" y="254716"/>
                    <a:pt x="105387" y="262163"/>
                  </a:cubicBezTo>
                  <a:lnTo>
                    <a:pt x="104374" y="263444"/>
                  </a:lnTo>
                  <a:lnTo>
                    <a:pt x="103446" y="264446"/>
                  </a:lnTo>
                  <a:lnTo>
                    <a:pt x="89935" y="277957"/>
                  </a:lnTo>
                  <a:lnTo>
                    <a:pt x="88893" y="278925"/>
                  </a:lnTo>
                  <a:lnTo>
                    <a:pt x="87742" y="279843"/>
                  </a:lnTo>
                  <a:cubicBezTo>
                    <a:pt x="80288" y="285332"/>
                    <a:pt x="69741" y="284703"/>
                    <a:pt x="62994" y="277957"/>
                  </a:cubicBezTo>
                  <a:cubicBezTo>
                    <a:pt x="56287" y="271250"/>
                    <a:pt x="55627" y="260787"/>
                    <a:pt x="61013" y="253340"/>
                  </a:cubicBezTo>
                  <a:lnTo>
                    <a:pt x="62026" y="252059"/>
                  </a:lnTo>
                  <a:lnTo>
                    <a:pt x="63094" y="250939"/>
                  </a:lnTo>
                  <a:lnTo>
                    <a:pt x="76568" y="237463"/>
                  </a:lnTo>
                  <a:lnTo>
                    <a:pt x="77507" y="236578"/>
                  </a:lnTo>
                  <a:lnTo>
                    <a:pt x="78657" y="235660"/>
                  </a:lnTo>
                  <a:cubicBezTo>
                    <a:pt x="86112" y="230171"/>
                    <a:pt x="96659" y="230800"/>
                    <a:pt x="103405" y="237546"/>
                  </a:cubicBezTo>
                  <a:close/>
                  <a:moveTo>
                    <a:pt x="325338" y="1497"/>
                  </a:moveTo>
                  <a:lnTo>
                    <a:pt x="456200" y="132340"/>
                  </a:lnTo>
                  <a:lnTo>
                    <a:pt x="397834" y="208686"/>
                  </a:lnTo>
                  <a:lnTo>
                    <a:pt x="275166" y="86018"/>
                  </a:lnTo>
                  <a:lnTo>
                    <a:pt x="274076" y="85009"/>
                  </a:lnTo>
                  <a:cubicBezTo>
                    <a:pt x="267774" y="79612"/>
                    <a:pt x="258676" y="78929"/>
                    <a:pt x="251643" y="83305"/>
                  </a:cubicBezTo>
                  <a:lnTo>
                    <a:pt x="250266" y="84248"/>
                  </a:lnTo>
                  <a:lnTo>
                    <a:pt x="201409" y="120886"/>
                  </a:lnTo>
                  <a:lnTo>
                    <a:pt x="199902" y="121852"/>
                  </a:lnTo>
                  <a:cubicBezTo>
                    <a:pt x="183886" y="131619"/>
                    <a:pt x="169517" y="128542"/>
                    <a:pt x="157287" y="116312"/>
                  </a:cubicBezTo>
                  <a:cubicBezTo>
                    <a:pt x="150239" y="109265"/>
                    <a:pt x="149868" y="98068"/>
                    <a:pt x="156174" y="90583"/>
                  </a:cubicBezTo>
                  <a:lnTo>
                    <a:pt x="157287" y="89372"/>
                  </a:lnTo>
                  <a:lnTo>
                    <a:pt x="223218" y="23441"/>
                  </a:lnTo>
                  <a:lnTo>
                    <a:pt x="224826" y="22399"/>
                  </a:lnTo>
                  <a:lnTo>
                    <a:pt x="227229" y="20923"/>
                  </a:lnTo>
                  <a:lnTo>
                    <a:pt x="227229" y="20923"/>
                  </a:lnTo>
                  <a:lnTo>
                    <a:pt x="229654" y="19500"/>
                  </a:lnTo>
                  <a:lnTo>
                    <a:pt x="232305" y="18019"/>
                  </a:lnTo>
                  <a:lnTo>
                    <a:pt x="233661" y="17291"/>
                  </a:lnTo>
                  <a:lnTo>
                    <a:pt x="236221" y="15965"/>
                  </a:lnTo>
                  <a:cubicBezTo>
                    <a:pt x="265062" y="1411"/>
                    <a:pt x="297440" y="-2556"/>
                    <a:pt x="325338" y="14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9" name="Rect 0"/>
            <p:cNvSpPr>
              <a:spLocks noChangeAspect="1"/>
            </p:cNvSpPr>
            <p:nvPr/>
          </p:nvSpPr>
          <p:spPr>
            <a:xfrm rot="-8100000">
              <a:off x="2823210" y="2273300"/>
              <a:ext cx="262890" cy="960120"/>
            </a:xfrm>
            <a:custGeom>
              <a:avLst/>
              <a:gdLst>
                <a:gd name="TX0" fmla="*/ 66675 w 85727"/>
                <a:gd name="TY0" fmla="*/ 0 h 276228"/>
                <a:gd name="TX1" fmla="*/ 85725 w 85727"/>
                <a:gd name="TY1" fmla="*/ 0 h 276228"/>
                <a:gd name="TX2" fmla="*/ 85725 w 85727"/>
                <a:gd name="TY2" fmla="*/ 276225 h 276228"/>
                <a:gd name="TX3" fmla="*/ 66675 w 85727"/>
                <a:gd name="TY3" fmla="*/ 276225 h 276228"/>
                <a:gd name="TX4" fmla="*/ 19050 w 85727"/>
                <a:gd name="TY4" fmla="*/ 276225 h 276228"/>
                <a:gd name="TX5" fmla="*/ 0 w 85727"/>
                <a:gd name="TY5" fmla="*/ 276225 h 276228"/>
                <a:gd name="TX6" fmla="*/ 0 w 85727"/>
                <a:gd name="TY6" fmla="*/ 0 h 276228"/>
                <a:gd name="TX7" fmla="*/ 19050 w 85727"/>
                <a:gd name="TY7" fmla="*/ 0 h 27622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85727" h="276228">
                  <a:moveTo>
                    <a:pt x="66675" y="0"/>
                  </a:moveTo>
                  <a:cubicBezTo>
                    <a:pt x="77196" y="0"/>
                    <a:pt x="85725" y="0"/>
                    <a:pt x="85725" y="0"/>
                  </a:cubicBezTo>
                  <a:lnTo>
                    <a:pt x="85725" y="276225"/>
                  </a:lnTo>
                  <a:cubicBezTo>
                    <a:pt x="85725" y="276225"/>
                    <a:pt x="77196" y="276225"/>
                    <a:pt x="66675" y="276225"/>
                  </a:cubicBezTo>
                  <a:lnTo>
                    <a:pt x="19050" y="276225"/>
                  </a:lnTo>
                  <a:cubicBezTo>
                    <a:pt x="8529" y="276225"/>
                    <a:pt x="0" y="276225"/>
                    <a:pt x="0" y="276225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55C7DB"/>
            </a:solidFill>
            <a:ln w="0">
              <a:noFill/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10" name="Rect 0"/>
            <p:cNvSpPr>
              <a:spLocks noChangeAspect="1"/>
            </p:cNvSpPr>
            <p:nvPr/>
          </p:nvSpPr>
          <p:spPr>
            <a:xfrm rot="-2700000">
              <a:off x="3994785" y="2249805"/>
              <a:ext cx="262890" cy="960120"/>
            </a:xfrm>
            <a:custGeom>
              <a:avLst/>
              <a:gdLst>
                <a:gd name="TX0" fmla="*/ 66675 w 85728"/>
                <a:gd name="TY0" fmla="*/ 0 h 276228"/>
                <a:gd name="TX1" fmla="*/ 85725 w 85728"/>
                <a:gd name="TY1" fmla="*/ 0 h 276228"/>
                <a:gd name="TX2" fmla="*/ 85725 w 85728"/>
                <a:gd name="TY2" fmla="*/ 276225 h 276228"/>
                <a:gd name="TX3" fmla="*/ 66675 w 85728"/>
                <a:gd name="TY3" fmla="*/ 276225 h 276228"/>
                <a:gd name="TX4" fmla="*/ 19050 w 85728"/>
                <a:gd name="TY4" fmla="*/ 276225 h 276228"/>
                <a:gd name="TX5" fmla="*/ 0 w 85728"/>
                <a:gd name="TY5" fmla="*/ 276225 h 276228"/>
                <a:gd name="TX6" fmla="*/ 0 w 85728"/>
                <a:gd name="TY6" fmla="*/ 0 h 276228"/>
                <a:gd name="TX7" fmla="*/ 19050 w 85728"/>
                <a:gd name="TY7" fmla="*/ 0 h 27622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85728" h="276228">
                  <a:moveTo>
                    <a:pt x="66675" y="0"/>
                  </a:moveTo>
                  <a:cubicBezTo>
                    <a:pt x="77196" y="0"/>
                    <a:pt x="85725" y="0"/>
                    <a:pt x="85725" y="0"/>
                  </a:cubicBezTo>
                  <a:lnTo>
                    <a:pt x="85725" y="276225"/>
                  </a:lnTo>
                  <a:cubicBezTo>
                    <a:pt x="85725" y="276225"/>
                    <a:pt x="77196" y="276225"/>
                    <a:pt x="66675" y="276225"/>
                  </a:cubicBezTo>
                  <a:lnTo>
                    <a:pt x="19050" y="276225"/>
                  </a:lnTo>
                  <a:cubicBezTo>
                    <a:pt x="8529" y="276225"/>
                    <a:pt x="0" y="276225"/>
                    <a:pt x="0" y="276225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FF7979"/>
            </a:solidFill>
            <a:ln w="0">
              <a:noFill/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52" name="Group 5"/>
          <p:cNvGrpSpPr/>
          <p:nvPr/>
        </p:nvGrpSpPr>
        <p:grpSpPr>
          <a:xfrm>
            <a:off x="5352102" y="2485742"/>
            <a:ext cx="1637030" cy="1826260"/>
            <a:chOff x="5269230" y="2240280"/>
            <a:chExt cx="1637030" cy="1826260"/>
          </a:xfrm>
        </p:grpSpPr>
        <p:sp>
          <p:nvSpPr>
            <p:cNvPr id="16" name="Rect 0"/>
            <p:cNvSpPr>
              <a:spLocks noChangeAspect="1"/>
            </p:cNvSpPr>
            <p:nvPr/>
          </p:nvSpPr>
          <p:spPr>
            <a:xfrm>
              <a:off x="5269230" y="2240280"/>
              <a:ext cx="1637665" cy="1826895"/>
            </a:xfrm>
            <a:custGeom>
              <a:avLst/>
              <a:gdLst>
                <a:gd name="TX0" fmla="*/ 347755 w 566642"/>
                <a:gd name="TY0" fmla="*/ 152400 h 581027"/>
                <a:gd name="TX1" fmla="*/ 390507 w 566642"/>
                <a:gd name="TY1" fmla="*/ 171623 h 581027"/>
                <a:gd name="TX2" fmla="*/ 390354 w 566642"/>
                <a:gd name="TY2" fmla="*/ 171451 h 581027"/>
                <a:gd name="TX3" fmla="*/ 390354 w 566642"/>
                <a:gd name="TY3" fmla="*/ 171451 h 581027"/>
                <a:gd name="TX4" fmla="*/ 509489 w 566642"/>
                <a:gd name="TY4" fmla="*/ 171450 h 581027"/>
                <a:gd name="TX5" fmla="*/ 566639 w 566642"/>
                <a:gd name="TY5" fmla="*/ 228600 h 581027"/>
                <a:gd name="TX6" fmla="*/ 566627 w 566642"/>
                <a:gd name="TY6" fmla="*/ 229790 h 581027"/>
                <a:gd name="TX7" fmla="*/ 561827 w 566642"/>
                <a:gd name="TY7" fmla="*/ 345279 h 581027"/>
                <a:gd name="TX8" fmla="*/ 516243 w 566642"/>
                <a:gd name="TY8" fmla="*/ 398888 h 581027"/>
                <a:gd name="TX9" fmla="*/ 511920 w 566642"/>
                <a:gd name="TY9" fmla="*/ 523875 h 581027"/>
                <a:gd name="TX10" fmla="*/ 466361 w 566642"/>
                <a:gd name="TY10" fmla="*/ 571456 h 581027"/>
                <a:gd name="TX11" fmla="*/ 464295 w 566642"/>
                <a:gd name="TY11" fmla="*/ 571500 h 581027"/>
                <a:gd name="TX12" fmla="*/ 426195 w 566642"/>
                <a:gd name="TY12" fmla="*/ 571500 h 581027"/>
                <a:gd name="TX13" fmla="*/ 378619 w 566642"/>
                <a:gd name="TY13" fmla="*/ 526244 h 581027"/>
                <a:gd name="TX14" fmla="*/ 378576 w 566642"/>
                <a:gd name="TY14" fmla="*/ 524203 h 581027"/>
                <a:gd name="TX15" fmla="*/ 374224 w 566642"/>
                <a:gd name="TY15" fmla="*/ 398355 h 581027"/>
                <a:gd name="TX16" fmla="*/ 365354 w 566642"/>
                <a:gd name="TY16" fmla="*/ 395347 h 581027"/>
                <a:gd name="TX17" fmla="*/ 365998 w 566642"/>
                <a:gd name="TY17" fmla="*/ 395065 h 581027"/>
                <a:gd name="TX18" fmla="*/ 354204 w 566642"/>
                <a:gd name="TY18" fmla="*/ 398875 h 581027"/>
                <a:gd name="TX19" fmla="*/ 349995 w 566642"/>
                <a:gd name="TY19" fmla="*/ 533400 h 581027"/>
                <a:gd name="TX20" fmla="*/ 304436 w 566642"/>
                <a:gd name="TY20" fmla="*/ 580981 h 581027"/>
                <a:gd name="TX21" fmla="*/ 302370 w 566642"/>
                <a:gd name="TY21" fmla="*/ 581025 h 581027"/>
                <a:gd name="TX22" fmla="*/ 264270 w 566642"/>
                <a:gd name="TY22" fmla="*/ 581025 h 581027"/>
                <a:gd name="TX23" fmla="*/ 216693 w 566642"/>
                <a:gd name="TY23" fmla="*/ 535741 h 581027"/>
                <a:gd name="TX24" fmla="*/ 216650 w 566642"/>
                <a:gd name="TY24" fmla="*/ 533698 h 581027"/>
                <a:gd name="TX25" fmla="*/ 212436 w 566642"/>
                <a:gd name="TY25" fmla="*/ 398875 h 581027"/>
                <a:gd name="TX26" fmla="*/ 200557 w 566642"/>
                <a:gd name="TY26" fmla="*/ 395027 h 581027"/>
                <a:gd name="TX27" fmla="*/ 201280 w 566642"/>
                <a:gd name="TY27" fmla="*/ 395347 h 581027"/>
                <a:gd name="TX28" fmla="*/ 201280 w 566642"/>
                <a:gd name="TY28" fmla="*/ 395347 h 581027"/>
                <a:gd name="TX29" fmla="*/ 192406 w 566642"/>
                <a:gd name="TY29" fmla="*/ 398357 h 581027"/>
                <a:gd name="TX30" fmla="*/ 188070 w 566642"/>
                <a:gd name="TY30" fmla="*/ 523875 h 581027"/>
                <a:gd name="TX31" fmla="*/ 142511 w 566642"/>
                <a:gd name="TY31" fmla="*/ 571456 h 581027"/>
                <a:gd name="TX32" fmla="*/ 140445 w 566642"/>
                <a:gd name="TY32" fmla="*/ 571500 h 581027"/>
                <a:gd name="TX33" fmla="*/ 102345 w 566642"/>
                <a:gd name="TY33" fmla="*/ 571500 h 581027"/>
                <a:gd name="TX34" fmla="*/ 54769 w 566642"/>
                <a:gd name="TY34" fmla="*/ 526244 h 581027"/>
                <a:gd name="TX35" fmla="*/ 54726 w 566642"/>
                <a:gd name="TY35" fmla="*/ 524203 h 581027"/>
                <a:gd name="TX36" fmla="*/ 50399 w 566642"/>
                <a:gd name="TY36" fmla="*/ 398888 h 581027"/>
                <a:gd name="TX37" fmla="*/ 4813 w 566642"/>
                <a:gd name="TY37" fmla="*/ 345279 h 581027"/>
                <a:gd name="TX38" fmla="*/ 50 w 566642"/>
                <a:gd name="TY38" fmla="*/ 230979 h 581027"/>
                <a:gd name="TX39" fmla="*/ 54772 w 566642"/>
                <a:gd name="TY39" fmla="*/ 171500 h 581027"/>
                <a:gd name="TX40" fmla="*/ 55961 w 566642"/>
                <a:gd name="TY40" fmla="*/ 171462 h 581027"/>
                <a:gd name="TX41" fmla="*/ 176288 w 566642"/>
                <a:gd name="TY41" fmla="*/ 171450 h 581027"/>
                <a:gd name="TX42" fmla="*/ 176000 w 566642"/>
                <a:gd name="TY42" fmla="*/ 171775 h 581027"/>
                <a:gd name="TX43" fmla="*/ 216689 w 566642"/>
                <a:gd name="TY43" fmla="*/ 152442 h 581027"/>
                <a:gd name="TX44" fmla="*/ 218885 w 566642"/>
                <a:gd name="TY44" fmla="*/ 152400 h 581027"/>
                <a:gd name="TX45" fmla="*/ 347755 w 566642"/>
                <a:gd name="TY45" fmla="*/ 152400 h 581027"/>
                <a:gd name="TX47" fmla="*/ 347755 w 566642"/>
                <a:gd name="TY47" fmla="*/ 171450 h 581027"/>
                <a:gd name="TX48" fmla="*/ 218153 w 566642"/>
                <a:gd name="TY48" fmla="*/ 171457 h 581027"/>
                <a:gd name="TX49" fmla="*/ 217421 w 566642"/>
                <a:gd name="TY49" fmla="*/ 171478 h 581027"/>
                <a:gd name="TX50" fmla="*/ 180787 w 566642"/>
                <a:gd name="TY50" fmla="*/ 209112 h 581027"/>
                <a:gd name="TX51" fmla="*/ 180814 w 566642"/>
                <a:gd name="TY51" fmla="*/ 211014 h 581027"/>
                <a:gd name="TX52" fmla="*/ 185942 w 566642"/>
                <a:gd name="TY52" fmla="*/ 344364 h 581027"/>
                <a:gd name="TX53" fmla="*/ 211808 w 566642"/>
                <a:gd name="TY53" fmla="*/ 379001 h 581027"/>
                <a:gd name="TX54" fmla="*/ 207125 w 566642"/>
                <a:gd name="TY54" fmla="*/ 228898 h 581027"/>
                <a:gd name="TX55" fmla="*/ 216348 w 566642"/>
                <a:gd name="TY55" fmla="*/ 219080 h 581027"/>
                <a:gd name="TX56" fmla="*/ 226067 w 566642"/>
                <a:gd name="TY56" fmla="*/ 227194 h 581027"/>
                <a:gd name="TX57" fmla="*/ 226165 w 566642"/>
                <a:gd name="TY57" fmla="*/ 228302 h 581027"/>
                <a:gd name="TX58" fmla="*/ 235695 w 566642"/>
                <a:gd name="TY58" fmla="*/ 533400 h 581027"/>
                <a:gd name="TX59" fmla="*/ 262591 w 566642"/>
                <a:gd name="TY59" fmla="*/ 561926 h 581027"/>
                <a:gd name="TX60" fmla="*/ 264270 w 566642"/>
                <a:gd name="TY60" fmla="*/ 561975 h 581027"/>
                <a:gd name="TX61" fmla="*/ 273787 w 566642"/>
                <a:gd name="TY61" fmla="*/ 561966 h 581027"/>
                <a:gd name="TX62" fmla="*/ 273795 w 566642"/>
                <a:gd name="TY62" fmla="*/ 381000 h 581027"/>
                <a:gd name="TX63" fmla="*/ 283320 w 566642"/>
                <a:gd name="TY63" fmla="*/ 371475 h 581027"/>
                <a:gd name="TX64" fmla="*/ 292845 w 566642"/>
                <a:gd name="TY64" fmla="*/ 381000 h 581027"/>
                <a:gd name="TX65" fmla="*/ 292837 w 566642"/>
                <a:gd name="TY65" fmla="*/ 561966 h 581027"/>
                <a:gd name="TX66" fmla="*/ 302370 w 566642"/>
                <a:gd name="TY66" fmla="*/ 561975 h 581027"/>
                <a:gd name="TX67" fmla="*/ 330901 w 566642"/>
                <a:gd name="TY67" fmla="*/ 534812 h 581027"/>
                <a:gd name="TX68" fmla="*/ 340475 w 566642"/>
                <a:gd name="TY68" fmla="*/ 228302 h 581027"/>
                <a:gd name="TX69" fmla="*/ 350293 w 566642"/>
                <a:gd name="TY69" fmla="*/ 219080 h 581027"/>
                <a:gd name="TX70" fmla="*/ 359486 w 566642"/>
                <a:gd name="TY70" fmla="*/ 227785 h 581027"/>
                <a:gd name="TX71" fmla="*/ 359515 w 566642"/>
                <a:gd name="TY71" fmla="*/ 228898 h 581027"/>
                <a:gd name="TX72" fmla="*/ 354821 w 566642"/>
                <a:gd name="TY72" fmla="*/ 379005 h 581027"/>
                <a:gd name="TX73" fmla="*/ 380577 w 566642"/>
                <a:gd name="TY73" fmla="*/ 346269 h 581027"/>
                <a:gd name="TX74" fmla="*/ 380698 w 566642"/>
                <a:gd name="TY74" fmla="*/ 344364 h 581027"/>
                <a:gd name="TX75" fmla="*/ 385848 w 566642"/>
                <a:gd name="TY75" fmla="*/ 210282 h 581027"/>
                <a:gd name="TX76" fmla="*/ 385855 w 566642"/>
                <a:gd name="TY76" fmla="*/ 209550 h 581027"/>
                <a:gd name="TX77" fmla="*/ 347755 w 566642"/>
                <a:gd name="TY77" fmla="*/ 171450 h 581027"/>
                <a:gd name="TX79" fmla="*/ 404905 w 566642"/>
                <a:gd name="TY79" fmla="*/ 209550 h 581027"/>
                <a:gd name="TX80" fmla="*/ 404863 w 566642"/>
                <a:gd name="TY80" fmla="*/ 211746 h 581027"/>
                <a:gd name="TX81" fmla="*/ 399734 w 566642"/>
                <a:gd name="TY81" fmla="*/ 345096 h 581027"/>
                <a:gd name="TX82" fmla="*/ 392188 w 566642"/>
                <a:gd name="TY82" fmla="*/ 371375 h 581027"/>
                <a:gd name="TX83" fmla="*/ 392358 w 566642"/>
                <a:gd name="TY83" fmla="*/ 371077 h 581027"/>
                <a:gd name="TX84" fmla="*/ 392358 w 566642"/>
                <a:gd name="TY84" fmla="*/ 371077 h 581027"/>
                <a:gd name="TX85" fmla="*/ 397620 w 566642"/>
                <a:gd name="TY85" fmla="*/ 523875 h 581027"/>
                <a:gd name="TX86" fmla="*/ 424516 w 566642"/>
                <a:gd name="TY86" fmla="*/ 552402 h 581027"/>
                <a:gd name="TX87" fmla="*/ 426195 w 566642"/>
                <a:gd name="TY87" fmla="*/ 552450 h 581027"/>
                <a:gd name="TX88" fmla="*/ 435720 w 566642"/>
                <a:gd name="TY88" fmla="*/ 552441 h 581027"/>
                <a:gd name="TX89" fmla="*/ 435720 w 566642"/>
                <a:gd name="TY89" fmla="*/ 371475 h 581027"/>
                <a:gd name="TX90" fmla="*/ 445245 w 566642"/>
                <a:gd name="TY90" fmla="*/ 361950 h 581027"/>
                <a:gd name="TX91" fmla="*/ 454770 w 566642"/>
                <a:gd name="TY91" fmla="*/ 371475 h 581027"/>
                <a:gd name="TX92" fmla="*/ 454770 w 566642"/>
                <a:gd name="TY92" fmla="*/ 552441 h 581027"/>
                <a:gd name="TX93" fmla="*/ 464295 w 566642"/>
                <a:gd name="TY93" fmla="*/ 552450 h 581027"/>
                <a:gd name="TX94" fmla="*/ 492827 w 566642"/>
                <a:gd name="TY94" fmla="*/ 525260 h 581027"/>
                <a:gd name="TX95" fmla="*/ 502401 w 566642"/>
                <a:gd name="TY95" fmla="*/ 247322 h 581027"/>
                <a:gd name="TX96" fmla="*/ 512248 w 566642"/>
                <a:gd name="TY96" fmla="*/ 238131 h 581027"/>
                <a:gd name="TX97" fmla="*/ 521414 w 566642"/>
                <a:gd name="TY97" fmla="*/ 246866 h 581027"/>
                <a:gd name="TX98" fmla="*/ 521439 w 566642"/>
                <a:gd name="TY98" fmla="*/ 247978 h 581027"/>
                <a:gd name="TX99" fmla="*/ 516932 w 566642"/>
                <a:gd name="TY99" fmla="*/ 379001 h 581027"/>
                <a:gd name="TX100" fmla="*/ 542668 w 566642"/>
                <a:gd name="TY100" fmla="*/ 346386 h 581027"/>
                <a:gd name="TX101" fmla="*/ 542794 w 566642"/>
                <a:gd name="TY101" fmla="*/ 344486 h 581027"/>
                <a:gd name="TX102" fmla="*/ 547556 w 566642"/>
                <a:gd name="TY102" fmla="*/ 230186 h 581027"/>
                <a:gd name="TX103" fmla="*/ 547589 w 566642"/>
                <a:gd name="TY103" fmla="*/ 228600 h 581027"/>
                <a:gd name="TX104" fmla="*/ 511391 w 566642"/>
                <a:gd name="TY104" fmla="*/ 190547 h 581027"/>
                <a:gd name="TX105" fmla="*/ 509489 w 566642"/>
                <a:gd name="TY105" fmla="*/ 190500 h 581027"/>
                <a:gd name="TX106" fmla="*/ 401654 w 566642"/>
                <a:gd name="TY106" fmla="*/ 190503 h 581027"/>
                <a:gd name="TX107" fmla="*/ 401437 w 566642"/>
                <a:gd name="TY107" fmla="*/ 189900 h 581027"/>
                <a:gd name="TX108" fmla="*/ 404905 w 566642"/>
                <a:gd name="TY108" fmla="*/ 209550 h 581027"/>
                <a:gd name="TX110" fmla="*/ 165100 w 566642"/>
                <a:gd name="TY110" fmla="*/ 190186 h 581027"/>
                <a:gd name="TX111" fmla="*/ 164988 w 566642"/>
                <a:gd name="TY111" fmla="*/ 190500 h 581027"/>
                <a:gd name="TX112" fmla="*/ 164988 w 566642"/>
                <a:gd name="TY112" fmla="*/ 190500 h 581027"/>
                <a:gd name="TX113" fmla="*/ 56358 w 566642"/>
                <a:gd name="TY113" fmla="*/ 190508 h 581027"/>
                <a:gd name="TX114" fmla="*/ 55565 w 566642"/>
                <a:gd name="TY114" fmla="*/ 190533 h 581027"/>
                <a:gd name="TX115" fmla="*/ 19051 w 566642"/>
                <a:gd name="TY115" fmla="*/ 228284 h 581027"/>
                <a:gd name="TX116" fmla="*/ 19084 w 566642"/>
                <a:gd name="TY116" fmla="*/ 230186 h 581027"/>
                <a:gd name="TX117" fmla="*/ 23846 w 566642"/>
                <a:gd name="TY117" fmla="*/ 344486 h 581027"/>
                <a:gd name="TX118" fmla="*/ 49711 w 566642"/>
                <a:gd name="TY118" fmla="*/ 379003 h 581027"/>
                <a:gd name="TX119" fmla="*/ 45201 w 566642"/>
                <a:gd name="TY119" fmla="*/ 247978 h 581027"/>
                <a:gd name="TX120" fmla="*/ 54392 w 566642"/>
                <a:gd name="TY120" fmla="*/ 238131 h 581027"/>
                <a:gd name="TX121" fmla="*/ 64137 w 566642"/>
                <a:gd name="TY121" fmla="*/ 246214 h 581027"/>
                <a:gd name="TX122" fmla="*/ 64239 w 566642"/>
                <a:gd name="TY122" fmla="*/ 247322 h 581027"/>
                <a:gd name="TX123" fmla="*/ 73770 w 566642"/>
                <a:gd name="TY123" fmla="*/ 523875 h 581027"/>
                <a:gd name="TX124" fmla="*/ 100666 w 566642"/>
                <a:gd name="TY124" fmla="*/ 552402 h 581027"/>
                <a:gd name="TX125" fmla="*/ 102345 w 566642"/>
                <a:gd name="TY125" fmla="*/ 552450 h 581027"/>
                <a:gd name="TX126" fmla="*/ 111862 w 566642"/>
                <a:gd name="TY126" fmla="*/ 552441 h 581027"/>
                <a:gd name="TX127" fmla="*/ 111870 w 566642"/>
                <a:gd name="TY127" fmla="*/ 371475 h 581027"/>
                <a:gd name="TX128" fmla="*/ 121395 w 566642"/>
                <a:gd name="TY128" fmla="*/ 361950 h 581027"/>
                <a:gd name="TX129" fmla="*/ 130920 w 566642"/>
                <a:gd name="TY129" fmla="*/ 371475 h 581027"/>
                <a:gd name="TX130" fmla="*/ 130912 w 566642"/>
                <a:gd name="TY130" fmla="*/ 552441 h 581027"/>
                <a:gd name="TX131" fmla="*/ 140445 w 566642"/>
                <a:gd name="TY131" fmla="*/ 552450 h 581027"/>
                <a:gd name="TX132" fmla="*/ 168977 w 566642"/>
                <a:gd name="TY132" fmla="*/ 525260 h 581027"/>
                <a:gd name="TX133" fmla="*/ 174282 w 566642"/>
                <a:gd name="TY133" fmla="*/ 371077 h 581027"/>
                <a:gd name="TX134" fmla="*/ 174453 w 566642"/>
                <a:gd name="TY134" fmla="*/ 371375 h 581027"/>
                <a:gd name="TX135" fmla="*/ 166906 w 566642"/>
                <a:gd name="TY135" fmla="*/ 345096 h 581027"/>
                <a:gd name="TX136" fmla="*/ 161778 w 566642"/>
                <a:gd name="TY136" fmla="*/ 211746 h 581027"/>
                <a:gd name="TX137" fmla="*/ 165100 w 566642"/>
                <a:gd name="TY137" fmla="*/ 190186 h 581027"/>
                <a:gd name="TX139" fmla="*/ 445245 w 566642"/>
                <a:gd name="TY139" fmla="*/ 19050 h 581027"/>
                <a:gd name="TX140" fmla="*/ 511920 w 566642"/>
                <a:gd name="TY140" fmla="*/ 85725 h 581027"/>
                <a:gd name="TX141" fmla="*/ 445245 w 566642"/>
                <a:gd name="TY141" fmla="*/ 152400 h 581027"/>
                <a:gd name="TX142" fmla="*/ 378570 w 566642"/>
                <a:gd name="TY142" fmla="*/ 85725 h 581027"/>
                <a:gd name="TX143" fmla="*/ 445245 w 566642"/>
                <a:gd name="TY143" fmla="*/ 19050 h 581027"/>
                <a:gd name="TX145" fmla="*/ 121395 w 566642"/>
                <a:gd name="TY145" fmla="*/ 19050 h 581027"/>
                <a:gd name="TX146" fmla="*/ 188070 w 566642"/>
                <a:gd name="TY146" fmla="*/ 85725 h 581027"/>
                <a:gd name="TX147" fmla="*/ 121395 w 566642"/>
                <a:gd name="TY147" fmla="*/ 152400 h 581027"/>
                <a:gd name="TX148" fmla="*/ 54720 w 566642"/>
                <a:gd name="TY148" fmla="*/ 85725 h 581027"/>
                <a:gd name="TX149" fmla="*/ 121395 w 566642"/>
                <a:gd name="TY149" fmla="*/ 19050 h 581027"/>
                <a:gd name="TX151" fmla="*/ 445245 w 566642"/>
                <a:gd name="TY151" fmla="*/ 38100 h 581027"/>
                <a:gd name="TX152" fmla="*/ 397620 w 566642"/>
                <a:gd name="TY152" fmla="*/ 85725 h 581027"/>
                <a:gd name="TX153" fmla="*/ 445245 w 566642"/>
                <a:gd name="TY153" fmla="*/ 133350 h 581027"/>
                <a:gd name="TX154" fmla="*/ 492870 w 566642"/>
                <a:gd name="TY154" fmla="*/ 85725 h 581027"/>
                <a:gd name="TX155" fmla="*/ 445245 w 566642"/>
                <a:gd name="TY155" fmla="*/ 38100 h 581027"/>
                <a:gd name="TX157" fmla="*/ 121395 w 566642"/>
                <a:gd name="TY157" fmla="*/ 38100 h 581027"/>
                <a:gd name="TX158" fmla="*/ 73770 w 566642"/>
                <a:gd name="TY158" fmla="*/ 85725 h 581027"/>
                <a:gd name="TX159" fmla="*/ 121395 w 566642"/>
                <a:gd name="TY159" fmla="*/ 133350 h 581027"/>
                <a:gd name="TX160" fmla="*/ 169020 w 566642"/>
                <a:gd name="TY160" fmla="*/ 85725 h 581027"/>
                <a:gd name="TX161" fmla="*/ 121395 w 566642"/>
                <a:gd name="TY161" fmla="*/ 38100 h 581027"/>
                <a:gd name="TX163" fmla="*/ 283320 w 566642"/>
                <a:gd name="TY163" fmla="*/ 0 h 581027"/>
                <a:gd name="TX164" fmla="*/ 349995 w 566642"/>
                <a:gd name="TY164" fmla="*/ 66675 h 581027"/>
                <a:gd name="TX165" fmla="*/ 283320 w 566642"/>
                <a:gd name="TY165" fmla="*/ 133350 h 581027"/>
                <a:gd name="TX166" fmla="*/ 216645 w 566642"/>
                <a:gd name="TY166" fmla="*/ 66675 h 581027"/>
                <a:gd name="TX167" fmla="*/ 283320 w 566642"/>
                <a:gd name="TY167" fmla="*/ 0 h 581027"/>
                <a:gd name="TX169" fmla="*/ 283320 w 566642"/>
                <a:gd name="TY169" fmla="*/ 19050 h 581027"/>
                <a:gd name="TX170" fmla="*/ 235695 w 566642"/>
                <a:gd name="TY170" fmla="*/ 66675 h 581027"/>
                <a:gd name="TX171" fmla="*/ 283320 w 566642"/>
                <a:gd name="TY171" fmla="*/ 114300 h 581027"/>
                <a:gd name="TX172" fmla="*/ 330945 w 566642"/>
                <a:gd name="TY172" fmla="*/ 66675 h 581027"/>
                <a:gd name="TX173" fmla="*/ 283320 w 566642"/>
                <a:gd name="TY173" fmla="*/ 19050 h 58102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</a:cxnLst>
              <a:rect l="l" t="t" r="r" b="b"/>
              <a:pathLst>
                <a:path w="566642" h="581027">
                  <a:moveTo>
                    <a:pt x="347755" y="152400"/>
                  </a:moveTo>
                  <a:cubicBezTo>
                    <a:pt x="364764" y="152400"/>
                    <a:pt x="380038" y="159831"/>
                    <a:pt x="390507" y="171623"/>
                  </a:cubicBezTo>
                  <a:lnTo>
                    <a:pt x="390354" y="171451"/>
                  </a:lnTo>
                  <a:lnTo>
                    <a:pt x="390354" y="171451"/>
                  </a:lnTo>
                  <a:lnTo>
                    <a:pt x="509489" y="171450"/>
                  </a:lnTo>
                  <a:cubicBezTo>
                    <a:pt x="541052" y="171450"/>
                    <a:pt x="566639" y="197037"/>
                    <a:pt x="566639" y="228600"/>
                  </a:cubicBezTo>
                  <a:lnTo>
                    <a:pt x="566627" y="229790"/>
                  </a:lnTo>
                  <a:lnTo>
                    <a:pt x="561827" y="345279"/>
                  </a:lnTo>
                  <a:cubicBezTo>
                    <a:pt x="560716" y="371952"/>
                    <a:pt x="541450" y="393726"/>
                    <a:pt x="516243" y="398888"/>
                  </a:cubicBezTo>
                  <a:lnTo>
                    <a:pt x="511920" y="523875"/>
                  </a:lnTo>
                  <a:cubicBezTo>
                    <a:pt x="511920" y="549485"/>
                    <a:pt x="491705" y="570374"/>
                    <a:pt x="466361" y="571456"/>
                  </a:cubicBezTo>
                  <a:lnTo>
                    <a:pt x="464295" y="571500"/>
                  </a:lnTo>
                  <a:lnTo>
                    <a:pt x="426195" y="571500"/>
                  </a:lnTo>
                  <a:cubicBezTo>
                    <a:pt x="400585" y="571500"/>
                    <a:pt x="379696" y="551285"/>
                    <a:pt x="378619" y="526244"/>
                  </a:cubicBezTo>
                  <a:lnTo>
                    <a:pt x="378576" y="524203"/>
                  </a:lnTo>
                  <a:lnTo>
                    <a:pt x="374224" y="398355"/>
                  </a:lnTo>
                  <a:cubicBezTo>
                    <a:pt x="371162" y="397592"/>
                    <a:pt x="368198" y="396581"/>
                    <a:pt x="365354" y="395347"/>
                  </a:cubicBezTo>
                  <a:lnTo>
                    <a:pt x="365998" y="395065"/>
                  </a:lnTo>
                  <a:cubicBezTo>
                    <a:pt x="362260" y="396742"/>
                    <a:pt x="358312" y="398029"/>
                    <a:pt x="354204" y="398875"/>
                  </a:cubicBezTo>
                  <a:lnTo>
                    <a:pt x="349995" y="533400"/>
                  </a:lnTo>
                  <a:cubicBezTo>
                    <a:pt x="349995" y="559010"/>
                    <a:pt x="329780" y="579899"/>
                    <a:pt x="304436" y="580981"/>
                  </a:cubicBezTo>
                  <a:lnTo>
                    <a:pt x="302370" y="581025"/>
                  </a:lnTo>
                  <a:lnTo>
                    <a:pt x="264270" y="581025"/>
                  </a:lnTo>
                  <a:cubicBezTo>
                    <a:pt x="238660" y="581025"/>
                    <a:pt x="217771" y="560810"/>
                    <a:pt x="216693" y="535741"/>
                  </a:cubicBezTo>
                  <a:lnTo>
                    <a:pt x="216650" y="533698"/>
                  </a:lnTo>
                  <a:lnTo>
                    <a:pt x="212436" y="398875"/>
                  </a:lnTo>
                  <a:cubicBezTo>
                    <a:pt x="208298" y="398023"/>
                    <a:pt x="204320" y="396723"/>
                    <a:pt x="200557" y="395027"/>
                  </a:cubicBezTo>
                  <a:lnTo>
                    <a:pt x="201280" y="395347"/>
                  </a:lnTo>
                  <a:lnTo>
                    <a:pt x="201280" y="395347"/>
                  </a:lnTo>
                  <a:cubicBezTo>
                    <a:pt x="198440" y="396582"/>
                    <a:pt x="195472" y="397594"/>
                    <a:pt x="192406" y="398357"/>
                  </a:cubicBezTo>
                  <a:lnTo>
                    <a:pt x="188070" y="523875"/>
                  </a:lnTo>
                  <a:cubicBezTo>
                    <a:pt x="188070" y="549485"/>
                    <a:pt x="167855" y="570374"/>
                    <a:pt x="142511" y="571456"/>
                  </a:cubicBezTo>
                  <a:lnTo>
                    <a:pt x="140445" y="571500"/>
                  </a:lnTo>
                  <a:lnTo>
                    <a:pt x="102345" y="571500"/>
                  </a:lnTo>
                  <a:cubicBezTo>
                    <a:pt x="76735" y="571500"/>
                    <a:pt x="55846" y="551285"/>
                    <a:pt x="54769" y="526244"/>
                  </a:cubicBezTo>
                  <a:lnTo>
                    <a:pt x="54726" y="524203"/>
                  </a:lnTo>
                  <a:lnTo>
                    <a:pt x="50399" y="398888"/>
                  </a:lnTo>
                  <a:cubicBezTo>
                    <a:pt x="25191" y="393727"/>
                    <a:pt x="5924" y="371952"/>
                    <a:pt x="4813" y="345279"/>
                  </a:cubicBezTo>
                  <a:lnTo>
                    <a:pt x="50" y="230979"/>
                  </a:lnTo>
                  <a:cubicBezTo>
                    <a:pt x="-1264" y="199443"/>
                    <a:pt x="23236" y="172814"/>
                    <a:pt x="54772" y="171500"/>
                  </a:cubicBezTo>
                  <a:lnTo>
                    <a:pt x="55961" y="171462"/>
                  </a:lnTo>
                  <a:lnTo>
                    <a:pt x="176288" y="171450"/>
                  </a:lnTo>
                  <a:lnTo>
                    <a:pt x="176000" y="171775"/>
                  </a:lnTo>
                  <a:cubicBezTo>
                    <a:pt x="185982" y="160446"/>
                    <a:pt x="200409" y="153068"/>
                    <a:pt x="216689" y="152442"/>
                  </a:cubicBezTo>
                  <a:lnTo>
                    <a:pt x="218885" y="152400"/>
                  </a:lnTo>
                  <a:lnTo>
                    <a:pt x="347755" y="152400"/>
                  </a:lnTo>
                  <a:close/>
                  <a:moveTo>
                    <a:pt x="347755" y="171450"/>
                  </a:moveTo>
                  <a:lnTo>
                    <a:pt x="218153" y="171457"/>
                  </a:lnTo>
                  <a:lnTo>
                    <a:pt x="217421" y="171478"/>
                  </a:lnTo>
                  <a:cubicBezTo>
                    <a:pt x="197032" y="172262"/>
                    <a:pt x="181002" y="188931"/>
                    <a:pt x="180787" y="209112"/>
                  </a:cubicBezTo>
                  <a:lnTo>
                    <a:pt x="180814" y="211014"/>
                  </a:lnTo>
                  <a:lnTo>
                    <a:pt x="185942" y="344364"/>
                  </a:lnTo>
                  <a:cubicBezTo>
                    <a:pt x="186565" y="360560"/>
                    <a:pt x="197233" y="374074"/>
                    <a:pt x="211808" y="379001"/>
                  </a:cubicBezTo>
                  <a:lnTo>
                    <a:pt x="207125" y="228898"/>
                  </a:lnTo>
                  <a:cubicBezTo>
                    <a:pt x="206960" y="223640"/>
                    <a:pt x="211090" y="219244"/>
                    <a:pt x="216348" y="219080"/>
                  </a:cubicBezTo>
                  <a:cubicBezTo>
                    <a:pt x="221230" y="218927"/>
                    <a:pt x="225369" y="222477"/>
                    <a:pt x="226067" y="227194"/>
                  </a:cubicBezTo>
                  <a:lnTo>
                    <a:pt x="226165" y="228302"/>
                  </a:lnTo>
                  <a:lnTo>
                    <a:pt x="235695" y="533400"/>
                  </a:lnTo>
                  <a:cubicBezTo>
                    <a:pt x="235695" y="548618"/>
                    <a:pt x="247591" y="561057"/>
                    <a:pt x="262591" y="561926"/>
                  </a:cubicBezTo>
                  <a:lnTo>
                    <a:pt x="264270" y="561975"/>
                  </a:lnTo>
                  <a:lnTo>
                    <a:pt x="273787" y="561966"/>
                  </a:lnTo>
                  <a:lnTo>
                    <a:pt x="273795" y="381000"/>
                  </a:lnTo>
                  <a:cubicBezTo>
                    <a:pt x="273795" y="375740"/>
                    <a:pt x="278060" y="371475"/>
                    <a:pt x="283320" y="371475"/>
                  </a:cubicBezTo>
                  <a:cubicBezTo>
                    <a:pt x="288581" y="371475"/>
                    <a:pt x="292845" y="375740"/>
                    <a:pt x="292845" y="381000"/>
                  </a:cubicBezTo>
                  <a:lnTo>
                    <a:pt x="292837" y="561966"/>
                  </a:lnTo>
                  <a:lnTo>
                    <a:pt x="302370" y="561975"/>
                  </a:lnTo>
                  <a:cubicBezTo>
                    <a:pt x="317588" y="561975"/>
                    <a:pt x="330027" y="550079"/>
                    <a:pt x="330901" y="534812"/>
                  </a:cubicBezTo>
                  <a:lnTo>
                    <a:pt x="340475" y="228302"/>
                  </a:lnTo>
                  <a:cubicBezTo>
                    <a:pt x="340639" y="223045"/>
                    <a:pt x="345035" y="218915"/>
                    <a:pt x="350293" y="219080"/>
                  </a:cubicBezTo>
                  <a:cubicBezTo>
                    <a:pt x="355175" y="219232"/>
                    <a:pt x="359084" y="223033"/>
                    <a:pt x="359486" y="227785"/>
                  </a:cubicBezTo>
                  <a:lnTo>
                    <a:pt x="359515" y="228898"/>
                  </a:lnTo>
                  <a:lnTo>
                    <a:pt x="354821" y="379005"/>
                  </a:lnTo>
                  <a:cubicBezTo>
                    <a:pt x="368827" y="374275"/>
                    <a:pt x="379226" y="361617"/>
                    <a:pt x="380577" y="346269"/>
                  </a:cubicBezTo>
                  <a:lnTo>
                    <a:pt x="380698" y="344364"/>
                  </a:lnTo>
                  <a:lnTo>
                    <a:pt x="385848" y="210282"/>
                  </a:lnTo>
                  <a:lnTo>
                    <a:pt x="385855" y="209550"/>
                  </a:lnTo>
                  <a:cubicBezTo>
                    <a:pt x="385855" y="188508"/>
                    <a:pt x="368797" y="171450"/>
                    <a:pt x="347755" y="171450"/>
                  </a:cubicBezTo>
                  <a:close/>
                  <a:moveTo>
                    <a:pt x="404905" y="209550"/>
                  </a:moveTo>
                  <a:lnTo>
                    <a:pt x="404863" y="211746"/>
                  </a:lnTo>
                  <a:lnTo>
                    <a:pt x="399734" y="345096"/>
                  </a:lnTo>
                  <a:cubicBezTo>
                    <a:pt x="399366" y="354659"/>
                    <a:pt x="396663" y="363599"/>
                    <a:pt x="392188" y="371375"/>
                  </a:cubicBezTo>
                  <a:lnTo>
                    <a:pt x="392358" y="371077"/>
                  </a:lnTo>
                  <a:lnTo>
                    <a:pt x="392358" y="371077"/>
                  </a:lnTo>
                  <a:lnTo>
                    <a:pt x="397620" y="523875"/>
                  </a:lnTo>
                  <a:cubicBezTo>
                    <a:pt x="397620" y="539093"/>
                    <a:pt x="409516" y="551532"/>
                    <a:pt x="424516" y="552402"/>
                  </a:cubicBezTo>
                  <a:lnTo>
                    <a:pt x="426195" y="552450"/>
                  </a:lnTo>
                  <a:lnTo>
                    <a:pt x="435720" y="552441"/>
                  </a:lnTo>
                  <a:lnTo>
                    <a:pt x="435720" y="371475"/>
                  </a:lnTo>
                  <a:cubicBezTo>
                    <a:pt x="435720" y="366215"/>
                    <a:pt x="439985" y="361950"/>
                    <a:pt x="445245" y="361950"/>
                  </a:cubicBezTo>
                  <a:cubicBezTo>
                    <a:pt x="450506" y="361950"/>
                    <a:pt x="454770" y="366215"/>
                    <a:pt x="454770" y="371475"/>
                  </a:cubicBezTo>
                  <a:lnTo>
                    <a:pt x="454770" y="552441"/>
                  </a:lnTo>
                  <a:lnTo>
                    <a:pt x="464295" y="552450"/>
                  </a:lnTo>
                  <a:cubicBezTo>
                    <a:pt x="479513" y="552450"/>
                    <a:pt x="491952" y="540554"/>
                    <a:pt x="492827" y="525260"/>
                  </a:cubicBezTo>
                  <a:lnTo>
                    <a:pt x="502401" y="247322"/>
                  </a:lnTo>
                  <a:cubicBezTo>
                    <a:pt x="502582" y="242064"/>
                    <a:pt x="506991" y="237949"/>
                    <a:pt x="512248" y="238131"/>
                  </a:cubicBezTo>
                  <a:cubicBezTo>
                    <a:pt x="517130" y="238299"/>
                    <a:pt x="521027" y="242113"/>
                    <a:pt x="521414" y="246866"/>
                  </a:cubicBezTo>
                  <a:lnTo>
                    <a:pt x="521439" y="247978"/>
                  </a:lnTo>
                  <a:lnTo>
                    <a:pt x="516932" y="379001"/>
                  </a:lnTo>
                  <a:cubicBezTo>
                    <a:pt x="530894" y="374281"/>
                    <a:pt x="541273" y="361682"/>
                    <a:pt x="542668" y="346386"/>
                  </a:cubicBezTo>
                  <a:lnTo>
                    <a:pt x="542794" y="344486"/>
                  </a:lnTo>
                  <a:lnTo>
                    <a:pt x="547556" y="230186"/>
                  </a:lnTo>
                  <a:lnTo>
                    <a:pt x="547589" y="228600"/>
                  </a:lnTo>
                  <a:cubicBezTo>
                    <a:pt x="547589" y="208196"/>
                    <a:pt x="531549" y="191537"/>
                    <a:pt x="511391" y="190547"/>
                  </a:cubicBezTo>
                  <a:lnTo>
                    <a:pt x="509489" y="190500"/>
                  </a:lnTo>
                  <a:lnTo>
                    <a:pt x="401654" y="190503"/>
                  </a:lnTo>
                  <a:lnTo>
                    <a:pt x="401437" y="189900"/>
                  </a:lnTo>
                  <a:cubicBezTo>
                    <a:pt x="403680" y="196027"/>
                    <a:pt x="404905" y="202646"/>
                    <a:pt x="404905" y="209550"/>
                  </a:cubicBezTo>
                  <a:close/>
                  <a:moveTo>
                    <a:pt x="165100" y="190186"/>
                  </a:moveTo>
                  <a:lnTo>
                    <a:pt x="164988" y="190500"/>
                  </a:lnTo>
                  <a:lnTo>
                    <a:pt x="164988" y="190500"/>
                  </a:lnTo>
                  <a:lnTo>
                    <a:pt x="56358" y="190508"/>
                  </a:lnTo>
                  <a:lnTo>
                    <a:pt x="55565" y="190533"/>
                  </a:lnTo>
                  <a:cubicBezTo>
                    <a:pt x="35178" y="191382"/>
                    <a:pt x="19202" y="208102"/>
                    <a:pt x="19051" y="228284"/>
                  </a:cubicBezTo>
                  <a:lnTo>
                    <a:pt x="19084" y="230186"/>
                  </a:lnTo>
                  <a:lnTo>
                    <a:pt x="23846" y="344486"/>
                  </a:lnTo>
                  <a:cubicBezTo>
                    <a:pt x="24519" y="360634"/>
                    <a:pt x="35174" y="374089"/>
                    <a:pt x="49711" y="379003"/>
                  </a:cubicBezTo>
                  <a:lnTo>
                    <a:pt x="45201" y="247978"/>
                  </a:lnTo>
                  <a:cubicBezTo>
                    <a:pt x="45019" y="242721"/>
                    <a:pt x="49134" y="238312"/>
                    <a:pt x="54392" y="238131"/>
                  </a:cubicBezTo>
                  <a:cubicBezTo>
                    <a:pt x="59274" y="237962"/>
                    <a:pt x="63424" y="241498"/>
                    <a:pt x="64137" y="246214"/>
                  </a:cubicBezTo>
                  <a:lnTo>
                    <a:pt x="64239" y="247322"/>
                  </a:lnTo>
                  <a:lnTo>
                    <a:pt x="73770" y="523875"/>
                  </a:lnTo>
                  <a:cubicBezTo>
                    <a:pt x="73770" y="539093"/>
                    <a:pt x="85666" y="551532"/>
                    <a:pt x="100666" y="552402"/>
                  </a:cubicBezTo>
                  <a:lnTo>
                    <a:pt x="102345" y="552450"/>
                  </a:lnTo>
                  <a:lnTo>
                    <a:pt x="111862" y="552441"/>
                  </a:lnTo>
                  <a:lnTo>
                    <a:pt x="111870" y="371475"/>
                  </a:lnTo>
                  <a:cubicBezTo>
                    <a:pt x="111870" y="366215"/>
                    <a:pt x="116135" y="361950"/>
                    <a:pt x="121395" y="361950"/>
                  </a:cubicBezTo>
                  <a:cubicBezTo>
                    <a:pt x="126656" y="361950"/>
                    <a:pt x="130920" y="366215"/>
                    <a:pt x="130920" y="371475"/>
                  </a:cubicBezTo>
                  <a:lnTo>
                    <a:pt x="130912" y="552441"/>
                  </a:lnTo>
                  <a:lnTo>
                    <a:pt x="140445" y="552450"/>
                  </a:lnTo>
                  <a:cubicBezTo>
                    <a:pt x="155663" y="552450"/>
                    <a:pt x="168102" y="540554"/>
                    <a:pt x="168977" y="525260"/>
                  </a:cubicBezTo>
                  <a:lnTo>
                    <a:pt x="174282" y="371077"/>
                  </a:lnTo>
                  <a:lnTo>
                    <a:pt x="174453" y="371375"/>
                  </a:lnTo>
                  <a:cubicBezTo>
                    <a:pt x="169977" y="363599"/>
                    <a:pt x="167274" y="354660"/>
                    <a:pt x="166906" y="345096"/>
                  </a:cubicBezTo>
                  <a:lnTo>
                    <a:pt x="161778" y="211746"/>
                  </a:lnTo>
                  <a:cubicBezTo>
                    <a:pt x="161487" y="204179"/>
                    <a:pt x="162681" y="196899"/>
                    <a:pt x="165100" y="190186"/>
                  </a:cubicBezTo>
                  <a:close/>
                  <a:moveTo>
                    <a:pt x="445245" y="19050"/>
                  </a:moveTo>
                  <a:cubicBezTo>
                    <a:pt x="482069" y="19050"/>
                    <a:pt x="511920" y="48901"/>
                    <a:pt x="511920" y="85725"/>
                  </a:cubicBezTo>
                  <a:cubicBezTo>
                    <a:pt x="511920" y="122549"/>
                    <a:pt x="482069" y="152400"/>
                    <a:pt x="445245" y="152400"/>
                  </a:cubicBezTo>
                  <a:cubicBezTo>
                    <a:pt x="408422" y="152400"/>
                    <a:pt x="378570" y="122549"/>
                    <a:pt x="378570" y="85725"/>
                  </a:cubicBezTo>
                  <a:cubicBezTo>
                    <a:pt x="378570" y="48901"/>
                    <a:pt x="408422" y="19050"/>
                    <a:pt x="445245" y="19050"/>
                  </a:cubicBezTo>
                  <a:close/>
                  <a:moveTo>
                    <a:pt x="121395" y="19050"/>
                  </a:moveTo>
                  <a:cubicBezTo>
                    <a:pt x="158219" y="19050"/>
                    <a:pt x="188070" y="48901"/>
                    <a:pt x="188070" y="85725"/>
                  </a:cubicBezTo>
                  <a:cubicBezTo>
                    <a:pt x="188070" y="122549"/>
                    <a:pt x="158219" y="152400"/>
                    <a:pt x="121395" y="152400"/>
                  </a:cubicBezTo>
                  <a:cubicBezTo>
                    <a:pt x="84572" y="152400"/>
                    <a:pt x="54720" y="122549"/>
                    <a:pt x="54720" y="85725"/>
                  </a:cubicBezTo>
                  <a:cubicBezTo>
                    <a:pt x="54720" y="48901"/>
                    <a:pt x="84572" y="19050"/>
                    <a:pt x="121395" y="19050"/>
                  </a:cubicBezTo>
                  <a:close/>
                  <a:moveTo>
                    <a:pt x="445245" y="38100"/>
                  </a:moveTo>
                  <a:cubicBezTo>
                    <a:pt x="418943" y="38100"/>
                    <a:pt x="397620" y="59422"/>
                    <a:pt x="397620" y="85725"/>
                  </a:cubicBezTo>
                  <a:cubicBezTo>
                    <a:pt x="397620" y="112028"/>
                    <a:pt x="418943" y="133350"/>
                    <a:pt x="445245" y="133350"/>
                  </a:cubicBezTo>
                  <a:cubicBezTo>
                    <a:pt x="471548" y="133350"/>
                    <a:pt x="492870" y="112028"/>
                    <a:pt x="492870" y="85725"/>
                  </a:cubicBezTo>
                  <a:cubicBezTo>
                    <a:pt x="492870" y="59422"/>
                    <a:pt x="471548" y="38100"/>
                    <a:pt x="445245" y="38100"/>
                  </a:cubicBezTo>
                  <a:close/>
                  <a:moveTo>
                    <a:pt x="121395" y="38100"/>
                  </a:moveTo>
                  <a:cubicBezTo>
                    <a:pt x="95093" y="38100"/>
                    <a:pt x="73770" y="59422"/>
                    <a:pt x="73770" y="85725"/>
                  </a:cubicBezTo>
                  <a:cubicBezTo>
                    <a:pt x="73770" y="112028"/>
                    <a:pt x="95093" y="133350"/>
                    <a:pt x="121395" y="133350"/>
                  </a:cubicBezTo>
                  <a:cubicBezTo>
                    <a:pt x="147698" y="133350"/>
                    <a:pt x="169020" y="112028"/>
                    <a:pt x="169020" y="85725"/>
                  </a:cubicBezTo>
                  <a:cubicBezTo>
                    <a:pt x="169020" y="59422"/>
                    <a:pt x="147698" y="38100"/>
                    <a:pt x="121395" y="38100"/>
                  </a:cubicBezTo>
                  <a:close/>
                  <a:moveTo>
                    <a:pt x="283320" y="0"/>
                  </a:moveTo>
                  <a:cubicBezTo>
                    <a:pt x="320144" y="0"/>
                    <a:pt x="349995" y="29851"/>
                    <a:pt x="349995" y="66675"/>
                  </a:cubicBezTo>
                  <a:cubicBezTo>
                    <a:pt x="349995" y="103499"/>
                    <a:pt x="320144" y="133350"/>
                    <a:pt x="283320" y="133350"/>
                  </a:cubicBezTo>
                  <a:cubicBezTo>
                    <a:pt x="246497" y="133350"/>
                    <a:pt x="216645" y="103499"/>
                    <a:pt x="216645" y="66675"/>
                  </a:cubicBezTo>
                  <a:cubicBezTo>
                    <a:pt x="216645" y="29851"/>
                    <a:pt x="246497" y="0"/>
                    <a:pt x="283320" y="0"/>
                  </a:cubicBezTo>
                  <a:close/>
                  <a:moveTo>
                    <a:pt x="283320" y="19050"/>
                  </a:moveTo>
                  <a:cubicBezTo>
                    <a:pt x="257018" y="19050"/>
                    <a:pt x="235695" y="40372"/>
                    <a:pt x="235695" y="66675"/>
                  </a:cubicBezTo>
                  <a:cubicBezTo>
                    <a:pt x="235695" y="92978"/>
                    <a:pt x="257018" y="114300"/>
                    <a:pt x="283320" y="114300"/>
                  </a:cubicBezTo>
                  <a:cubicBezTo>
                    <a:pt x="309623" y="114300"/>
                    <a:pt x="330945" y="92978"/>
                    <a:pt x="330945" y="66675"/>
                  </a:cubicBezTo>
                  <a:cubicBezTo>
                    <a:pt x="330945" y="40372"/>
                    <a:pt x="309623" y="19050"/>
                    <a:pt x="283320" y="19050"/>
                  </a:cubicBezTo>
                  <a:close/>
                </a:path>
              </a:pathLst>
            </a:custGeom>
            <a:solidFill>
              <a:srgbClr val="546065"/>
            </a:solidFill>
            <a:ln w="0">
              <a:noFill/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17" name="Rect 0"/>
            <p:cNvSpPr>
              <a:spLocks noChangeAspect="1"/>
            </p:cNvSpPr>
            <p:nvPr/>
          </p:nvSpPr>
          <p:spPr>
            <a:xfrm>
              <a:off x="5323840" y="2298065"/>
              <a:ext cx="1526540" cy="1708150"/>
            </a:xfrm>
            <a:custGeom>
              <a:avLst/>
              <a:gdLst>
                <a:gd name="TX0" fmla="*/ 328703 w 528540"/>
                <a:gd name="TY0" fmla="*/ 152400 h 542928"/>
                <a:gd name="TX1" fmla="*/ 366757 w 528540"/>
                <a:gd name="TY1" fmla="*/ 188598 h 542928"/>
                <a:gd name="TX2" fmla="*/ 366803 w 528540"/>
                <a:gd name="TY2" fmla="*/ 190500 h 542928"/>
                <a:gd name="TX3" fmla="*/ 366796 w 528540"/>
                <a:gd name="TY3" fmla="*/ 191232 h 542928"/>
                <a:gd name="TX4" fmla="*/ 361646 w 528540"/>
                <a:gd name="TY4" fmla="*/ 325314 h 542928"/>
                <a:gd name="TX5" fmla="*/ 361526 w 528540"/>
                <a:gd name="TY5" fmla="*/ 327219 h 542928"/>
                <a:gd name="TX6" fmla="*/ 337576 w 528540"/>
                <a:gd name="TY6" fmla="*/ 359293 h 542928"/>
                <a:gd name="TX7" fmla="*/ 335770 w 528540"/>
                <a:gd name="TY7" fmla="*/ 359955 h 542928"/>
                <a:gd name="TX8" fmla="*/ 340464 w 528540"/>
                <a:gd name="TY8" fmla="*/ 209848 h 542928"/>
                <a:gd name="TX9" fmla="*/ 340435 w 528540"/>
                <a:gd name="TY9" fmla="*/ 208735 h 542928"/>
                <a:gd name="TX10" fmla="*/ 331241 w 528540"/>
                <a:gd name="TY10" fmla="*/ 200030 h 542928"/>
                <a:gd name="TX11" fmla="*/ 321522 w 528540"/>
                <a:gd name="TY11" fmla="*/ 208144 h 542928"/>
                <a:gd name="TX12" fmla="*/ 321423 w 528540"/>
                <a:gd name="TY12" fmla="*/ 209252 h 542928"/>
                <a:gd name="TX13" fmla="*/ 311849 w 528540"/>
                <a:gd name="TY13" fmla="*/ 515762 h 542928"/>
                <a:gd name="TX14" fmla="*/ 284998 w 528540"/>
                <a:gd name="TY14" fmla="*/ 542876 h 542928"/>
                <a:gd name="TX15" fmla="*/ 283319 w 528540"/>
                <a:gd name="TY15" fmla="*/ 542925 h 542928"/>
                <a:gd name="TX16" fmla="*/ 273785 w 528540"/>
                <a:gd name="TY16" fmla="*/ 542916 h 542928"/>
                <a:gd name="TX17" fmla="*/ 273794 w 528540"/>
                <a:gd name="TY17" fmla="*/ 361950 h 542928"/>
                <a:gd name="TX18" fmla="*/ 264269 w 528540"/>
                <a:gd name="TY18" fmla="*/ 352425 h 542928"/>
                <a:gd name="TX19" fmla="*/ 254808 w 528540"/>
                <a:gd name="TY19" fmla="*/ 360839 h 542928"/>
                <a:gd name="TX20" fmla="*/ 254744 w 528540"/>
                <a:gd name="TY20" fmla="*/ 361950 h 542928"/>
                <a:gd name="TX21" fmla="*/ 254735 w 528540"/>
                <a:gd name="TY21" fmla="*/ 542916 h 542928"/>
                <a:gd name="TX22" fmla="*/ 245219 w 528540"/>
                <a:gd name="TY22" fmla="*/ 542925 h 542928"/>
                <a:gd name="TX23" fmla="*/ 243540 w 528540"/>
                <a:gd name="TY23" fmla="*/ 542876 h 542928"/>
                <a:gd name="TX24" fmla="*/ 216692 w 528540"/>
                <a:gd name="TY24" fmla="*/ 516029 h 542928"/>
                <a:gd name="TX25" fmla="*/ 216644 w 528540"/>
                <a:gd name="TY25" fmla="*/ 514350 h 542928"/>
                <a:gd name="TX26" fmla="*/ 207114 w 528540"/>
                <a:gd name="TY26" fmla="*/ 209252 h 542928"/>
                <a:gd name="TX27" fmla="*/ 207015 w 528540"/>
                <a:gd name="TY27" fmla="*/ 208144 h 542928"/>
                <a:gd name="TX28" fmla="*/ 197296 w 528540"/>
                <a:gd name="TY28" fmla="*/ 200030 h 542928"/>
                <a:gd name="TX29" fmla="*/ 188103 w 528540"/>
                <a:gd name="TY29" fmla="*/ 208735 h 542928"/>
                <a:gd name="TX30" fmla="*/ 188073 w 528540"/>
                <a:gd name="TY30" fmla="*/ 209848 h 542928"/>
                <a:gd name="TX31" fmla="*/ 192757 w 528540"/>
                <a:gd name="TY31" fmla="*/ 359951 h 542928"/>
                <a:gd name="TX32" fmla="*/ 167021 w 528540"/>
                <a:gd name="TY32" fmla="*/ 327324 h 542928"/>
                <a:gd name="TX33" fmla="*/ 166891 w 528540"/>
                <a:gd name="TY33" fmla="*/ 325314 h 542928"/>
                <a:gd name="TX34" fmla="*/ 161762 w 528540"/>
                <a:gd name="TY34" fmla="*/ 191964 h 542928"/>
                <a:gd name="TX35" fmla="*/ 161736 w 528540"/>
                <a:gd name="TY35" fmla="*/ 190062 h 542928"/>
                <a:gd name="TX36" fmla="*/ 196411 w 528540"/>
                <a:gd name="TY36" fmla="*/ 152553 h 542928"/>
                <a:gd name="TX37" fmla="*/ 198370 w 528540"/>
                <a:gd name="TY37" fmla="*/ 152428 h 542928"/>
                <a:gd name="TX38" fmla="*/ 199102 w 528540"/>
                <a:gd name="TY38" fmla="*/ 152407 h 542928"/>
                <a:gd name="TX39" fmla="*/ 328703 w 528540"/>
                <a:gd name="TY39" fmla="*/ 152400 h 542928"/>
                <a:gd name="TX41" fmla="*/ 145936 w 528540"/>
                <a:gd name="TY41" fmla="*/ 171450 h 542928"/>
                <a:gd name="TX42" fmla="*/ 145199 w 528540"/>
                <a:gd name="TY42" fmla="*/ 173680 h 542928"/>
                <a:gd name="TX43" fmla="*/ 142686 w 528540"/>
                <a:gd name="TY43" fmla="*/ 189873 h 542928"/>
                <a:gd name="TX44" fmla="*/ 142726 w 528540"/>
                <a:gd name="TY44" fmla="*/ 192696 h 542928"/>
                <a:gd name="TX45" fmla="*/ 147855 w 528540"/>
                <a:gd name="TY45" fmla="*/ 326046 h 542928"/>
                <a:gd name="TX46" fmla="*/ 153976 w 528540"/>
                <a:gd name="TY46" fmla="*/ 349691 h 542928"/>
                <a:gd name="TX47" fmla="*/ 155401 w 528540"/>
                <a:gd name="TY47" fmla="*/ 352325 h 542928"/>
                <a:gd name="TX48" fmla="*/ 155231 w 528540"/>
                <a:gd name="TY48" fmla="*/ 352027 h 542928"/>
                <a:gd name="TX49" fmla="*/ 149925 w 528540"/>
                <a:gd name="TY49" fmla="*/ 506210 h 542928"/>
                <a:gd name="TX50" fmla="*/ 123073 w 528540"/>
                <a:gd name="TY50" fmla="*/ 533352 h 542928"/>
                <a:gd name="TX51" fmla="*/ 121394 w 528540"/>
                <a:gd name="TY51" fmla="*/ 533400 h 542928"/>
                <a:gd name="TX52" fmla="*/ 111860 w 528540"/>
                <a:gd name="TY52" fmla="*/ 533391 h 542928"/>
                <a:gd name="TX53" fmla="*/ 111869 w 528540"/>
                <a:gd name="TY53" fmla="*/ 352425 h 542928"/>
                <a:gd name="TX54" fmla="*/ 102344 w 528540"/>
                <a:gd name="TY54" fmla="*/ 342900 h 542928"/>
                <a:gd name="TX55" fmla="*/ 92883 w 528540"/>
                <a:gd name="TY55" fmla="*/ 351314 h 542928"/>
                <a:gd name="TX56" fmla="*/ 92819 w 528540"/>
                <a:gd name="TY56" fmla="*/ 352425 h 542928"/>
                <a:gd name="TX57" fmla="*/ 92810 w 528540"/>
                <a:gd name="TY57" fmla="*/ 533391 h 542928"/>
                <a:gd name="TX58" fmla="*/ 83294 w 528540"/>
                <a:gd name="TY58" fmla="*/ 533400 h 542928"/>
                <a:gd name="TX59" fmla="*/ 81615 w 528540"/>
                <a:gd name="TY59" fmla="*/ 533352 h 542928"/>
                <a:gd name="TX60" fmla="*/ 54767 w 528540"/>
                <a:gd name="TY60" fmla="*/ 506504 h 542928"/>
                <a:gd name="TX61" fmla="*/ 54719 w 528540"/>
                <a:gd name="TY61" fmla="*/ 504825 h 542928"/>
                <a:gd name="TX62" fmla="*/ 45188 w 528540"/>
                <a:gd name="TY62" fmla="*/ 228272 h 542928"/>
                <a:gd name="TX63" fmla="*/ 45086 w 528540"/>
                <a:gd name="TY63" fmla="*/ 227164 h 542928"/>
                <a:gd name="TX64" fmla="*/ 35340 w 528540"/>
                <a:gd name="TY64" fmla="*/ 219081 h 542928"/>
                <a:gd name="TX65" fmla="*/ 26175 w 528540"/>
                <a:gd name="TY65" fmla="*/ 227816 h 542928"/>
                <a:gd name="TX66" fmla="*/ 26149 w 528540"/>
                <a:gd name="TY66" fmla="*/ 228928 h 542928"/>
                <a:gd name="TX67" fmla="*/ 30660 w 528540"/>
                <a:gd name="TY67" fmla="*/ 359953 h 542928"/>
                <a:gd name="TX68" fmla="*/ 4931 w 528540"/>
                <a:gd name="TY68" fmla="*/ 327440 h 542928"/>
                <a:gd name="TX69" fmla="*/ 4795 w 528540"/>
                <a:gd name="TY69" fmla="*/ 325436 h 542928"/>
                <a:gd name="TX70" fmla="*/ 33 w 528540"/>
                <a:gd name="TY70" fmla="*/ 211136 h 542928"/>
                <a:gd name="TX71" fmla="*/ 0 w 528540"/>
                <a:gd name="TY71" fmla="*/ 209234 h 542928"/>
                <a:gd name="TX72" fmla="*/ 34555 w 528540"/>
                <a:gd name="TY72" fmla="*/ 171614 h 542928"/>
                <a:gd name="TX73" fmla="*/ 36513 w 528540"/>
                <a:gd name="TY73" fmla="*/ 171483 h 542928"/>
                <a:gd name="TX74" fmla="*/ 37306 w 528540"/>
                <a:gd name="TY74" fmla="*/ 171458 h 542928"/>
                <a:gd name="TX75" fmla="*/ 145936 w 528540"/>
                <a:gd name="TY75" fmla="*/ 171450 h 542928"/>
                <a:gd name="TX77" fmla="*/ 382386 w 528540"/>
                <a:gd name="TY77" fmla="*/ 170850 h 542928"/>
                <a:gd name="TX78" fmla="*/ 382603 w 528540"/>
                <a:gd name="TY78" fmla="*/ 171453 h 542928"/>
                <a:gd name="TX79" fmla="*/ 490438 w 528540"/>
                <a:gd name="TY79" fmla="*/ 171450 h 542928"/>
                <a:gd name="TX80" fmla="*/ 492339 w 528540"/>
                <a:gd name="TY80" fmla="*/ 171497 h 542928"/>
                <a:gd name="TX81" fmla="*/ 528488 w 528540"/>
                <a:gd name="TY81" fmla="*/ 207587 h 542928"/>
                <a:gd name="TX82" fmla="*/ 528538 w 528540"/>
                <a:gd name="TY82" fmla="*/ 209550 h 542928"/>
                <a:gd name="TX83" fmla="*/ 528505 w 528540"/>
                <a:gd name="TY83" fmla="*/ 211136 h 542928"/>
                <a:gd name="TX84" fmla="*/ 523742 w 528540"/>
                <a:gd name="TY84" fmla="*/ 325436 h 542928"/>
                <a:gd name="TX85" fmla="*/ 523616 w 528540"/>
                <a:gd name="TY85" fmla="*/ 327336 h 542928"/>
                <a:gd name="TX86" fmla="*/ 499681 w 528540"/>
                <a:gd name="TY86" fmla="*/ 359291 h 542928"/>
                <a:gd name="TX87" fmla="*/ 497881 w 528540"/>
                <a:gd name="TY87" fmla="*/ 359951 h 542928"/>
                <a:gd name="TX88" fmla="*/ 502388 w 528540"/>
                <a:gd name="TY88" fmla="*/ 228928 h 542928"/>
                <a:gd name="TX89" fmla="*/ 502362 w 528540"/>
                <a:gd name="TY89" fmla="*/ 227816 h 542928"/>
                <a:gd name="TX90" fmla="*/ 493197 w 528540"/>
                <a:gd name="TY90" fmla="*/ 219081 h 542928"/>
                <a:gd name="TX91" fmla="*/ 483452 w 528540"/>
                <a:gd name="TY91" fmla="*/ 227164 h 542928"/>
                <a:gd name="TX92" fmla="*/ 483349 w 528540"/>
                <a:gd name="TY92" fmla="*/ 228272 h 542928"/>
                <a:gd name="TX93" fmla="*/ 473775 w 528540"/>
                <a:gd name="TY93" fmla="*/ 506210 h 542928"/>
                <a:gd name="TX94" fmla="*/ 446923 w 528540"/>
                <a:gd name="TY94" fmla="*/ 533352 h 542928"/>
                <a:gd name="TX95" fmla="*/ 445244 w 528540"/>
                <a:gd name="TY95" fmla="*/ 533400 h 542928"/>
                <a:gd name="TX96" fmla="*/ 435719 w 528540"/>
                <a:gd name="TY96" fmla="*/ 533391 h 542928"/>
                <a:gd name="TX97" fmla="*/ 435719 w 528540"/>
                <a:gd name="TY97" fmla="*/ 352425 h 542928"/>
                <a:gd name="TX98" fmla="*/ 426194 w 528540"/>
                <a:gd name="TY98" fmla="*/ 342900 h 542928"/>
                <a:gd name="TX99" fmla="*/ 416733 w 528540"/>
                <a:gd name="TY99" fmla="*/ 351314 h 542928"/>
                <a:gd name="TX100" fmla="*/ 416669 w 528540"/>
                <a:gd name="TY100" fmla="*/ 352425 h 542928"/>
                <a:gd name="TX101" fmla="*/ 416669 w 528540"/>
                <a:gd name="TY101" fmla="*/ 533391 h 542928"/>
                <a:gd name="TX102" fmla="*/ 407144 w 528540"/>
                <a:gd name="TY102" fmla="*/ 533400 h 542928"/>
                <a:gd name="TX103" fmla="*/ 405465 w 528540"/>
                <a:gd name="TY103" fmla="*/ 533352 h 542928"/>
                <a:gd name="TX104" fmla="*/ 378617 w 528540"/>
                <a:gd name="TY104" fmla="*/ 506504 h 542928"/>
                <a:gd name="TX105" fmla="*/ 378569 w 528540"/>
                <a:gd name="TY105" fmla="*/ 504825 h 542928"/>
                <a:gd name="TX106" fmla="*/ 373307 w 528540"/>
                <a:gd name="TY106" fmla="*/ 352027 h 542928"/>
                <a:gd name="TX107" fmla="*/ 374562 w 528540"/>
                <a:gd name="TY107" fmla="*/ 349691 h 542928"/>
                <a:gd name="TX108" fmla="*/ 380506 w 528540"/>
                <a:gd name="TY108" fmla="*/ 328861 h 542928"/>
                <a:gd name="TX109" fmla="*/ 380682 w 528540"/>
                <a:gd name="TY109" fmla="*/ 326046 h 542928"/>
                <a:gd name="TX110" fmla="*/ 385811 w 528540"/>
                <a:gd name="TY110" fmla="*/ 192696 h 542928"/>
                <a:gd name="TX111" fmla="*/ 385853 w 528540"/>
                <a:gd name="TY111" fmla="*/ 190500 h 542928"/>
                <a:gd name="TX112" fmla="*/ 382386 w 528540"/>
                <a:gd name="TY112" fmla="*/ 170850 h 542928"/>
                <a:gd name="TX114" fmla="*/ 426194 w 528540"/>
                <a:gd name="TY114" fmla="*/ 19050 h 542928"/>
                <a:gd name="TX115" fmla="*/ 473819 w 528540"/>
                <a:gd name="TY115" fmla="*/ 66675 h 542928"/>
                <a:gd name="TX116" fmla="*/ 426194 w 528540"/>
                <a:gd name="TY116" fmla="*/ 114300 h 542928"/>
                <a:gd name="TX117" fmla="*/ 378569 w 528540"/>
                <a:gd name="TY117" fmla="*/ 66675 h 542928"/>
                <a:gd name="TX118" fmla="*/ 426194 w 528540"/>
                <a:gd name="TY118" fmla="*/ 19050 h 542928"/>
                <a:gd name="TX120" fmla="*/ 102344 w 528540"/>
                <a:gd name="TY120" fmla="*/ 19050 h 542928"/>
                <a:gd name="TX121" fmla="*/ 149969 w 528540"/>
                <a:gd name="TY121" fmla="*/ 66675 h 542928"/>
                <a:gd name="TX122" fmla="*/ 102344 w 528540"/>
                <a:gd name="TY122" fmla="*/ 114300 h 542928"/>
                <a:gd name="TX123" fmla="*/ 54719 w 528540"/>
                <a:gd name="TY123" fmla="*/ 66675 h 542928"/>
                <a:gd name="TX124" fmla="*/ 102344 w 528540"/>
                <a:gd name="TY124" fmla="*/ 19050 h 542928"/>
                <a:gd name="TX126" fmla="*/ 264269 w 528540"/>
                <a:gd name="TY126" fmla="*/ 0 h 542928"/>
                <a:gd name="TX127" fmla="*/ 311894 w 528540"/>
                <a:gd name="TY127" fmla="*/ 47625 h 542928"/>
                <a:gd name="TX128" fmla="*/ 264269 w 528540"/>
                <a:gd name="TY128" fmla="*/ 95250 h 542928"/>
                <a:gd name="TX129" fmla="*/ 216644 w 528540"/>
                <a:gd name="TY129" fmla="*/ 47625 h 542928"/>
                <a:gd name="TX130" fmla="*/ 264269 w 528540"/>
                <a:gd name="TY130" fmla="*/ 0 h 54292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</a:cxnLst>
              <a:rect l="l" t="t" r="r" b="b"/>
              <a:pathLst>
                <a:path w="528540" h="542928">
                  <a:moveTo>
                    <a:pt x="328703" y="152400"/>
                  </a:moveTo>
                  <a:cubicBezTo>
                    <a:pt x="349108" y="152400"/>
                    <a:pt x="365766" y="168440"/>
                    <a:pt x="366757" y="188598"/>
                  </a:cubicBezTo>
                  <a:lnTo>
                    <a:pt x="366803" y="190500"/>
                  </a:lnTo>
                  <a:lnTo>
                    <a:pt x="366796" y="191232"/>
                  </a:lnTo>
                  <a:lnTo>
                    <a:pt x="361646" y="325314"/>
                  </a:lnTo>
                  <a:lnTo>
                    <a:pt x="361526" y="327219"/>
                  </a:lnTo>
                  <a:cubicBezTo>
                    <a:pt x="360234" y="341900"/>
                    <a:pt x="350663" y="354119"/>
                    <a:pt x="337576" y="359293"/>
                  </a:cubicBezTo>
                  <a:lnTo>
                    <a:pt x="335770" y="359955"/>
                  </a:lnTo>
                  <a:lnTo>
                    <a:pt x="340464" y="209848"/>
                  </a:lnTo>
                  <a:lnTo>
                    <a:pt x="340435" y="208735"/>
                  </a:lnTo>
                  <a:cubicBezTo>
                    <a:pt x="340033" y="203983"/>
                    <a:pt x="336124" y="200182"/>
                    <a:pt x="331241" y="200030"/>
                  </a:cubicBezTo>
                  <a:cubicBezTo>
                    <a:pt x="326359" y="199877"/>
                    <a:pt x="322220" y="203427"/>
                    <a:pt x="321522" y="208144"/>
                  </a:cubicBezTo>
                  <a:lnTo>
                    <a:pt x="321423" y="209252"/>
                  </a:lnTo>
                  <a:lnTo>
                    <a:pt x="311849" y="515762"/>
                  </a:lnTo>
                  <a:cubicBezTo>
                    <a:pt x="311008" y="530464"/>
                    <a:pt x="299442" y="542039"/>
                    <a:pt x="284998" y="542876"/>
                  </a:cubicBezTo>
                  <a:lnTo>
                    <a:pt x="283319" y="542925"/>
                  </a:lnTo>
                  <a:lnTo>
                    <a:pt x="273785" y="542916"/>
                  </a:lnTo>
                  <a:lnTo>
                    <a:pt x="273794" y="361950"/>
                  </a:lnTo>
                  <a:cubicBezTo>
                    <a:pt x="273794" y="356690"/>
                    <a:pt x="269529" y="352425"/>
                    <a:pt x="264269" y="352425"/>
                  </a:cubicBezTo>
                  <a:cubicBezTo>
                    <a:pt x="259384" y="352425"/>
                    <a:pt x="255358" y="356102"/>
                    <a:pt x="254808" y="360839"/>
                  </a:cubicBezTo>
                  <a:lnTo>
                    <a:pt x="254744" y="361950"/>
                  </a:lnTo>
                  <a:lnTo>
                    <a:pt x="254735" y="542916"/>
                  </a:lnTo>
                  <a:lnTo>
                    <a:pt x="245219" y="542925"/>
                  </a:lnTo>
                  <a:lnTo>
                    <a:pt x="243540" y="542876"/>
                  </a:lnTo>
                  <a:cubicBezTo>
                    <a:pt x="229095" y="542040"/>
                    <a:pt x="217529" y="530474"/>
                    <a:pt x="216692" y="516029"/>
                  </a:cubicBezTo>
                  <a:lnTo>
                    <a:pt x="216644" y="514350"/>
                  </a:lnTo>
                  <a:lnTo>
                    <a:pt x="207114" y="209252"/>
                  </a:lnTo>
                  <a:lnTo>
                    <a:pt x="207015" y="208144"/>
                  </a:lnTo>
                  <a:cubicBezTo>
                    <a:pt x="206317" y="203427"/>
                    <a:pt x="202179" y="199877"/>
                    <a:pt x="197296" y="200030"/>
                  </a:cubicBezTo>
                  <a:cubicBezTo>
                    <a:pt x="192414" y="200182"/>
                    <a:pt x="188505" y="203983"/>
                    <a:pt x="188103" y="208735"/>
                  </a:cubicBezTo>
                  <a:lnTo>
                    <a:pt x="188073" y="209848"/>
                  </a:lnTo>
                  <a:lnTo>
                    <a:pt x="192757" y="359951"/>
                  </a:lnTo>
                  <a:cubicBezTo>
                    <a:pt x="178789" y="355229"/>
                    <a:pt x="168410" y="342621"/>
                    <a:pt x="167021" y="327324"/>
                  </a:cubicBezTo>
                  <a:lnTo>
                    <a:pt x="166891" y="325314"/>
                  </a:lnTo>
                  <a:lnTo>
                    <a:pt x="161762" y="191964"/>
                  </a:lnTo>
                  <a:lnTo>
                    <a:pt x="161736" y="190062"/>
                  </a:lnTo>
                  <a:cubicBezTo>
                    <a:pt x="161944" y="170532"/>
                    <a:pt x="176963" y="154291"/>
                    <a:pt x="196411" y="152553"/>
                  </a:cubicBezTo>
                  <a:lnTo>
                    <a:pt x="198370" y="152428"/>
                  </a:lnTo>
                  <a:lnTo>
                    <a:pt x="199102" y="152407"/>
                  </a:lnTo>
                  <a:lnTo>
                    <a:pt x="328703" y="152400"/>
                  </a:lnTo>
                  <a:close/>
                  <a:moveTo>
                    <a:pt x="145936" y="171450"/>
                  </a:moveTo>
                  <a:lnTo>
                    <a:pt x="145199" y="173680"/>
                  </a:lnTo>
                  <a:cubicBezTo>
                    <a:pt x="143618" y="178817"/>
                    <a:pt x="142743" y="184254"/>
                    <a:pt x="142686" y="189873"/>
                  </a:cubicBezTo>
                  <a:lnTo>
                    <a:pt x="142726" y="192696"/>
                  </a:lnTo>
                  <a:lnTo>
                    <a:pt x="147855" y="326046"/>
                  </a:lnTo>
                  <a:cubicBezTo>
                    <a:pt x="148182" y="334547"/>
                    <a:pt x="150354" y="342555"/>
                    <a:pt x="153976" y="349691"/>
                  </a:cubicBezTo>
                  <a:lnTo>
                    <a:pt x="155401" y="352325"/>
                  </a:lnTo>
                  <a:lnTo>
                    <a:pt x="155231" y="352027"/>
                  </a:lnTo>
                  <a:lnTo>
                    <a:pt x="149925" y="506210"/>
                  </a:lnTo>
                  <a:cubicBezTo>
                    <a:pt x="149083" y="520938"/>
                    <a:pt x="137517" y="532514"/>
                    <a:pt x="123073" y="533352"/>
                  </a:cubicBezTo>
                  <a:lnTo>
                    <a:pt x="121394" y="533400"/>
                  </a:lnTo>
                  <a:lnTo>
                    <a:pt x="111860" y="533391"/>
                  </a:lnTo>
                  <a:lnTo>
                    <a:pt x="111869" y="352425"/>
                  </a:lnTo>
                  <a:cubicBezTo>
                    <a:pt x="111869" y="347165"/>
                    <a:pt x="107604" y="342900"/>
                    <a:pt x="102344" y="342900"/>
                  </a:cubicBezTo>
                  <a:cubicBezTo>
                    <a:pt x="97459" y="342900"/>
                    <a:pt x="93433" y="346577"/>
                    <a:pt x="92883" y="351314"/>
                  </a:cubicBezTo>
                  <a:lnTo>
                    <a:pt x="92819" y="352425"/>
                  </a:lnTo>
                  <a:lnTo>
                    <a:pt x="92810" y="533391"/>
                  </a:lnTo>
                  <a:lnTo>
                    <a:pt x="83294" y="533400"/>
                  </a:lnTo>
                  <a:lnTo>
                    <a:pt x="81615" y="533352"/>
                  </a:lnTo>
                  <a:cubicBezTo>
                    <a:pt x="67170" y="532515"/>
                    <a:pt x="55604" y="520948"/>
                    <a:pt x="54767" y="506504"/>
                  </a:cubicBezTo>
                  <a:lnTo>
                    <a:pt x="54719" y="504825"/>
                  </a:lnTo>
                  <a:lnTo>
                    <a:pt x="45188" y="228272"/>
                  </a:lnTo>
                  <a:lnTo>
                    <a:pt x="45086" y="227164"/>
                  </a:lnTo>
                  <a:cubicBezTo>
                    <a:pt x="44373" y="222448"/>
                    <a:pt x="40222" y="218912"/>
                    <a:pt x="35340" y="219081"/>
                  </a:cubicBezTo>
                  <a:cubicBezTo>
                    <a:pt x="30459" y="219249"/>
                    <a:pt x="26562" y="223063"/>
                    <a:pt x="26175" y="227816"/>
                  </a:cubicBezTo>
                  <a:lnTo>
                    <a:pt x="26149" y="228928"/>
                  </a:lnTo>
                  <a:lnTo>
                    <a:pt x="30660" y="359953"/>
                  </a:lnTo>
                  <a:cubicBezTo>
                    <a:pt x="16728" y="355244"/>
                    <a:pt x="6363" y="342691"/>
                    <a:pt x="4931" y="327440"/>
                  </a:cubicBezTo>
                  <a:lnTo>
                    <a:pt x="4795" y="325436"/>
                  </a:lnTo>
                  <a:lnTo>
                    <a:pt x="33" y="211136"/>
                  </a:lnTo>
                  <a:lnTo>
                    <a:pt x="0" y="209234"/>
                  </a:lnTo>
                  <a:cubicBezTo>
                    <a:pt x="146" y="189703"/>
                    <a:pt x="15112" y="173415"/>
                    <a:pt x="34555" y="171614"/>
                  </a:cubicBezTo>
                  <a:lnTo>
                    <a:pt x="36513" y="171483"/>
                  </a:lnTo>
                  <a:lnTo>
                    <a:pt x="37306" y="171458"/>
                  </a:lnTo>
                  <a:lnTo>
                    <a:pt x="145936" y="171450"/>
                  </a:lnTo>
                  <a:close/>
                  <a:moveTo>
                    <a:pt x="382386" y="170850"/>
                  </a:moveTo>
                  <a:lnTo>
                    <a:pt x="382603" y="171453"/>
                  </a:lnTo>
                  <a:lnTo>
                    <a:pt x="490438" y="171450"/>
                  </a:lnTo>
                  <a:lnTo>
                    <a:pt x="492339" y="171497"/>
                  </a:lnTo>
                  <a:cubicBezTo>
                    <a:pt x="511848" y="172456"/>
                    <a:pt x="527499" y="188087"/>
                    <a:pt x="528488" y="207587"/>
                  </a:cubicBezTo>
                  <a:lnTo>
                    <a:pt x="528538" y="209550"/>
                  </a:lnTo>
                  <a:lnTo>
                    <a:pt x="528505" y="211136"/>
                  </a:lnTo>
                  <a:lnTo>
                    <a:pt x="523742" y="325436"/>
                  </a:lnTo>
                  <a:lnTo>
                    <a:pt x="523616" y="327336"/>
                  </a:lnTo>
                  <a:cubicBezTo>
                    <a:pt x="522283" y="341967"/>
                    <a:pt x="512728" y="354131"/>
                    <a:pt x="499681" y="359291"/>
                  </a:cubicBezTo>
                  <a:lnTo>
                    <a:pt x="497881" y="359951"/>
                  </a:lnTo>
                  <a:lnTo>
                    <a:pt x="502388" y="228928"/>
                  </a:lnTo>
                  <a:lnTo>
                    <a:pt x="502362" y="227816"/>
                  </a:lnTo>
                  <a:cubicBezTo>
                    <a:pt x="501976" y="223063"/>
                    <a:pt x="498079" y="219249"/>
                    <a:pt x="493197" y="219081"/>
                  </a:cubicBezTo>
                  <a:cubicBezTo>
                    <a:pt x="488315" y="218912"/>
                    <a:pt x="484165" y="222448"/>
                    <a:pt x="483452" y="227164"/>
                  </a:cubicBezTo>
                  <a:lnTo>
                    <a:pt x="483349" y="228272"/>
                  </a:lnTo>
                  <a:lnTo>
                    <a:pt x="473775" y="506210"/>
                  </a:lnTo>
                  <a:cubicBezTo>
                    <a:pt x="472933" y="520938"/>
                    <a:pt x="461367" y="532514"/>
                    <a:pt x="446923" y="533352"/>
                  </a:cubicBezTo>
                  <a:lnTo>
                    <a:pt x="445244" y="533400"/>
                  </a:lnTo>
                  <a:lnTo>
                    <a:pt x="435719" y="533391"/>
                  </a:lnTo>
                  <a:lnTo>
                    <a:pt x="435719" y="352425"/>
                  </a:lnTo>
                  <a:cubicBezTo>
                    <a:pt x="435719" y="347165"/>
                    <a:pt x="431454" y="342900"/>
                    <a:pt x="426194" y="342900"/>
                  </a:cubicBezTo>
                  <a:cubicBezTo>
                    <a:pt x="421309" y="342900"/>
                    <a:pt x="417283" y="346577"/>
                    <a:pt x="416733" y="351314"/>
                  </a:cubicBezTo>
                  <a:lnTo>
                    <a:pt x="416669" y="352425"/>
                  </a:lnTo>
                  <a:lnTo>
                    <a:pt x="416669" y="533391"/>
                  </a:lnTo>
                  <a:lnTo>
                    <a:pt x="407144" y="533400"/>
                  </a:lnTo>
                  <a:lnTo>
                    <a:pt x="405465" y="533352"/>
                  </a:lnTo>
                  <a:cubicBezTo>
                    <a:pt x="391020" y="532515"/>
                    <a:pt x="379454" y="520948"/>
                    <a:pt x="378617" y="506504"/>
                  </a:cubicBezTo>
                  <a:lnTo>
                    <a:pt x="378569" y="504825"/>
                  </a:lnTo>
                  <a:lnTo>
                    <a:pt x="373307" y="352027"/>
                  </a:lnTo>
                  <a:lnTo>
                    <a:pt x="374562" y="349691"/>
                  </a:lnTo>
                  <a:cubicBezTo>
                    <a:pt x="377781" y="343348"/>
                    <a:pt x="379855" y="336316"/>
                    <a:pt x="380506" y="328861"/>
                  </a:cubicBezTo>
                  <a:lnTo>
                    <a:pt x="380682" y="326046"/>
                  </a:lnTo>
                  <a:lnTo>
                    <a:pt x="385811" y="192696"/>
                  </a:lnTo>
                  <a:lnTo>
                    <a:pt x="385853" y="190500"/>
                  </a:lnTo>
                  <a:cubicBezTo>
                    <a:pt x="385853" y="183596"/>
                    <a:pt x="384629" y="176977"/>
                    <a:pt x="382386" y="170850"/>
                  </a:cubicBezTo>
                  <a:close/>
                  <a:moveTo>
                    <a:pt x="426194" y="19050"/>
                  </a:moveTo>
                  <a:cubicBezTo>
                    <a:pt x="452496" y="19050"/>
                    <a:pt x="473819" y="40372"/>
                    <a:pt x="473819" y="66675"/>
                  </a:cubicBezTo>
                  <a:cubicBezTo>
                    <a:pt x="473819" y="92978"/>
                    <a:pt x="452496" y="114300"/>
                    <a:pt x="426194" y="114300"/>
                  </a:cubicBezTo>
                  <a:cubicBezTo>
                    <a:pt x="399891" y="114300"/>
                    <a:pt x="378569" y="92978"/>
                    <a:pt x="378569" y="66675"/>
                  </a:cubicBezTo>
                  <a:cubicBezTo>
                    <a:pt x="378569" y="40372"/>
                    <a:pt x="399891" y="19050"/>
                    <a:pt x="426194" y="19050"/>
                  </a:cubicBezTo>
                  <a:close/>
                  <a:moveTo>
                    <a:pt x="102344" y="19050"/>
                  </a:moveTo>
                  <a:cubicBezTo>
                    <a:pt x="128646" y="19050"/>
                    <a:pt x="149969" y="40372"/>
                    <a:pt x="149969" y="66675"/>
                  </a:cubicBezTo>
                  <a:cubicBezTo>
                    <a:pt x="149969" y="92978"/>
                    <a:pt x="128646" y="114300"/>
                    <a:pt x="102344" y="114300"/>
                  </a:cubicBezTo>
                  <a:cubicBezTo>
                    <a:pt x="76041" y="114300"/>
                    <a:pt x="54719" y="92978"/>
                    <a:pt x="54719" y="66675"/>
                  </a:cubicBezTo>
                  <a:cubicBezTo>
                    <a:pt x="54719" y="40372"/>
                    <a:pt x="76041" y="19050"/>
                    <a:pt x="102344" y="19050"/>
                  </a:cubicBezTo>
                  <a:close/>
                  <a:moveTo>
                    <a:pt x="264269" y="0"/>
                  </a:moveTo>
                  <a:cubicBezTo>
                    <a:pt x="290571" y="0"/>
                    <a:pt x="311894" y="21322"/>
                    <a:pt x="311894" y="47625"/>
                  </a:cubicBezTo>
                  <a:cubicBezTo>
                    <a:pt x="311894" y="73928"/>
                    <a:pt x="290571" y="95250"/>
                    <a:pt x="264269" y="95250"/>
                  </a:cubicBezTo>
                  <a:cubicBezTo>
                    <a:pt x="237966" y="95250"/>
                    <a:pt x="216644" y="73928"/>
                    <a:pt x="216644" y="47625"/>
                  </a:cubicBezTo>
                  <a:cubicBezTo>
                    <a:pt x="216644" y="21322"/>
                    <a:pt x="237966" y="0"/>
                    <a:pt x="264269" y="0"/>
                  </a:cubicBez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0" rIns="0" bIns="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37" name="Rect 0">
            <a:extLst>
              <a:ext uri="{FF2B5EF4-FFF2-40B4-BE49-F238E27FC236}">
                <a16:creationId xmlns:a16="http://schemas.microsoft.com/office/drawing/2014/main" id="{4AA7A47E-D7A2-6050-A6B5-4848E0D8B453}"/>
              </a:ext>
            </a:extLst>
          </p:cNvPr>
          <p:cNvSpPr txBox="1">
            <a:spLocks/>
          </p:cNvSpPr>
          <p:nvPr/>
        </p:nvSpPr>
        <p:spPr>
          <a:xfrm>
            <a:off x="8202482" y="4729306"/>
            <a:ext cx="3135724" cy="115268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b="1" dirty="0">
                <a:solidFill>
                  <a:srgbClr val="2F2D2D"/>
                </a:solidFill>
              </a:rPr>
              <a:t>수제 맥주를 판매하는 업체에 서비스를 배포하여 주류 산업의 발전 기여</a:t>
            </a: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320C3E83-DA57-7FF5-0940-F670E8FFEB4D}"/>
              </a:ext>
            </a:extLst>
          </p:cNvPr>
          <p:cNvSpPr txBox="1">
            <a:spLocks/>
          </p:cNvSpPr>
          <p:nvPr/>
        </p:nvSpPr>
        <p:spPr>
          <a:xfrm>
            <a:off x="4687057" y="4884115"/>
            <a:ext cx="3135724" cy="78335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b="1" dirty="0">
                <a:solidFill>
                  <a:srgbClr val="2F2D2D"/>
                </a:solidFill>
              </a:rPr>
              <a:t>수제 맥주에서 더 확장된 범위의 추천 </a:t>
            </a:r>
            <a:r>
              <a:rPr lang="ko-KR" altLang="en-US" sz="1600" b="1" dirty="0" err="1">
                <a:solidFill>
                  <a:srgbClr val="2F2D2D"/>
                </a:solidFill>
              </a:rPr>
              <a:t>챗봇으로</a:t>
            </a:r>
            <a:r>
              <a:rPr lang="ko-KR" altLang="en-US" sz="1600" b="1" dirty="0">
                <a:solidFill>
                  <a:srgbClr val="2F2D2D"/>
                </a:solidFill>
              </a:rPr>
              <a:t> 발전 가능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5BB982E-12F6-602B-1E03-18B4EA79214B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50">
            <a:extLst>
              <a:ext uri="{FF2B5EF4-FFF2-40B4-BE49-F238E27FC236}">
                <a16:creationId xmlns:a16="http://schemas.microsoft.com/office/drawing/2014/main" id="{2D1BF221-CB57-BC61-E2DD-D87535A7857F}"/>
              </a:ext>
            </a:extLst>
          </p:cNvPr>
          <p:cNvGrpSpPr/>
          <p:nvPr/>
        </p:nvGrpSpPr>
        <p:grpSpPr>
          <a:xfrm>
            <a:off x="1150620" y="955040"/>
            <a:ext cx="10518140" cy="619125"/>
            <a:chOff x="1150620" y="955040"/>
            <a:chExt cx="10518140" cy="619125"/>
          </a:xfrm>
        </p:grpSpPr>
        <p:sp>
          <p:nvSpPr>
            <p:cNvPr id="25" name="도형 48">
              <a:extLst>
                <a:ext uri="{FF2B5EF4-FFF2-40B4-BE49-F238E27FC236}">
                  <a16:creationId xmlns:a16="http://schemas.microsoft.com/office/drawing/2014/main" id="{1A573963-FF07-7377-5E55-621FCC0B8140}"/>
                </a:ext>
              </a:extLst>
            </p:cNvPr>
            <p:cNvSpPr>
              <a:spLocks/>
            </p:cNvSpPr>
            <p:nvPr/>
          </p:nvSpPr>
          <p:spPr>
            <a:xfrm>
              <a:off x="1150620" y="955040"/>
              <a:ext cx="10424160" cy="619125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" name="텍스트 상자 49">
              <a:extLst>
                <a:ext uri="{FF2B5EF4-FFF2-40B4-BE49-F238E27FC236}">
                  <a16:creationId xmlns:a16="http://schemas.microsoft.com/office/drawing/2014/main" id="{84A0EBD0-5D50-5862-EFCE-09EA85C536E1}"/>
                </a:ext>
              </a:extLst>
            </p:cNvPr>
            <p:cNvSpPr txBox="1">
              <a:spLocks/>
            </p:cNvSpPr>
            <p:nvPr/>
          </p:nvSpPr>
          <p:spPr>
            <a:xfrm>
              <a:off x="1193800" y="1028065"/>
              <a:ext cx="10474960" cy="414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개인화된 추천 </a:t>
              </a:r>
              <a:r>
                <a:rPr lang="ko-KR" altLang="en-US" sz="1600" b="1" dirty="0" err="1">
                  <a:solidFill>
                    <a:srgbClr val="2F2D2D"/>
                  </a:solidFill>
                </a:rPr>
                <a:t>챗봇으로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 넓은 범위로 발전할 수 있는 서비스 실현 가능성을 확인</a:t>
              </a:r>
            </a:p>
          </p:txBody>
        </p:sp>
      </p:grpSp>
      <p:sp>
        <p:nvSpPr>
          <p:cNvPr id="27" name="텍스트 상자 57">
            <a:extLst>
              <a:ext uri="{FF2B5EF4-FFF2-40B4-BE49-F238E27FC236}">
                <a16:creationId xmlns:a16="http://schemas.microsoft.com/office/drawing/2014/main" id="{466303BF-91B9-3E7A-C3C7-0AE50F1E5113}"/>
              </a:ext>
            </a:extLst>
          </p:cNvPr>
          <p:cNvSpPr txBox="1">
            <a:spLocks/>
          </p:cNvSpPr>
          <p:nvPr/>
        </p:nvSpPr>
        <p:spPr>
          <a:xfrm>
            <a:off x="1017270" y="294005"/>
            <a:ext cx="609854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4.1 </a:t>
            </a:r>
            <a:r>
              <a:rPr lang="ko-KR" altLang="en-US" sz="2800" b="1" spc="-270">
                <a:solidFill>
                  <a:srgbClr val="5D5757"/>
                </a:solidFill>
                <a:latin typeface="맑은 고딕" charset="0"/>
              </a:rPr>
              <a:t>기대 효과</a:t>
            </a:r>
            <a:endParaRPr lang="ko-KR" altLang="en-US" sz="2800" b="1">
              <a:solidFill>
                <a:srgbClr val="5D5757"/>
              </a:solidFill>
              <a:latin typeface="맑은 고딕" charset="0"/>
            </a:endParaRPr>
          </a:p>
        </p:txBody>
      </p:sp>
      <p:pic>
        <p:nvPicPr>
          <p:cNvPr id="28" name="그림 27" descr="C:/Users/user/AppData/Roaming/PolarisOffice/ETemp/16312_15318592/image3.png">
            <a:extLst>
              <a:ext uri="{FF2B5EF4-FFF2-40B4-BE49-F238E27FC236}">
                <a16:creationId xmlns:a16="http://schemas.microsoft.com/office/drawing/2014/main" id="{CC9113CF-D81D-BFF7-71C3-62CB59786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140AEF-7DE1-8EB0-1503-45A964431CB2}"/>
              </a:ext>
            </a:extLst>
          </p:cNvPr>
          <p:cNvSpPr txBox="1">
            <a:spLocks/>
          </p:cNvSpPr>
          <p:nvPr/>
        </p:nvSpPr>
        <p:spPr>
          <a:xfrm>
            <a:off x="8583608" y="336822"/>
            <a:ext cx="334488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4.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기대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효과</a:t>
            </a:r>
            <a:endParaRPr lang="ko-KR" altLang="en-US" b="1" dirty="0">
              <a:solidFill>
                <a:srgbClr val="FBB609"/>
              </a:solidFill>
              <a:latin typeface="맑은 고딕" charset="0"/>
              <a:cs typeface="함초롬돋움" charset="0"/>
            </a:endParaRPr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D6C3940D-ECED-6B09-9658-262DCADB1C50}"/>
              </a:ext>
            </a:extLst>
          </p:cNvPr>
          <p:cNvGrpSpPr/>
          <p:nvPr/>
        </p:nvGrpSpPr>
        <p:grpSpPr>
          <a:xfrm>
            <a:off x="2057187" y="2566739"/>
            <a:ext cx="1384300" cy="1833245"/>
            <a:chOff x="7945120" y="2237105"/>
            <a:chExt cx="1384300" cy="1833245"/>
          </a:xfrm>
        </p:grpSpPr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F6568225-5A15-01B2-7C64-BDCA05330D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45120" y="2237105"/>
              <a:ext cx="1384935" cy="1833880"/>
            </a:xfrm>
            <a:custGeom>
              <a:avLst/>
              <a:gdLst>
                <a:gd name="TX0" fmla="*/ 127356 w 494107"/>
                <a:gd name="TY0" fmla="*/ 1278 h 630852"/>
                <a:gd name="TX1" fmla="*/ 140367 w 494107"/>
                <a:gd name="TY1" fmla="*/ 4764 h 630852"/>
                <a:gd name="TX2" fmla="*/ 159417 w 494107"/>
                <a:gd name="TY2" fmla="*/ 37760 h 630852"/>
                <a:gd name="TX3" fmla="*/ 142920 w 494107"/>
                <a:gd name="TY3" fmla="*/ 47285 h 630852"/>
                <a:gd name="TX4" fmla="*/ 52273 w 494107"/>
                <a:gd name="TY4" fmla="*/ 385581 h 630852"/>
                <a:gd name="TX5" fmla="*/ 387006 w 494107"/>
                <a:gd name="TY5" fmla="*/ 478246 h 630852"/>
                <a:gd name="TX6" fmla="*/ 390570 w 494107"/>
                <a:gd name="TY6" fmla="*/ 476227 h 630852"/>
                <a:gd name="TX7" fmla="*/ 407067 w 494107"/>
                <a:gd name="TY7" fmla="*/ 466702 h 630852"/>
                <a:gd name="TX8" fmla="*/ 426117 w 494107"/>
                <a:gd name="TY8" fmla="*/ 499698 h 630852"/>
                <a:gd name="TX9" fmla="*/ 422631 w 494107"/>
                <a:gd name="TY9" fmla="*/ 512709 h 630852"/>
                <a:gd name="TX10" fmla="*/ 410230 w 494107"/>
                <a:gd name="TY10" fmla="*/ 510153 h 630852"/>
                <a:gd name="TX11" fmla="*/ 409620 w 494107"/>
                <a:gd name="TY11" fmla="*/ 509223 h 630852"/>
                <a:gd name="TX12" fmla="*/ 400095 w 494107"/>
                <a:gd name="TY12" fmla="*/ 492725 h 630852"/>
                <a:gd name="TX13" fmla="*/ 259131 w 494107"/>
                <a:gd name="TY13" fmla="*/ 528384 h 630852"/>
                <a:gd name="TX14" fmla="*/ 259125 w 494107"/>
                <a:gd name="TY14" fmla="*/ 573696 h 630852"/>
                <a:gd name="TX15" fmla="*/ 382959 w 494107"/>
                <a:gd name="TY15" fmla="*/ 573700 h 630852"/>
                <a:gd name="TX16" fmla="*/ 392484 w 494107"/>
                <a:gd name="TY16" fmla="*/ 583225 h 630852"/>
                <a:gd name="TX17" fmla="*/ 392484 w 494107"/>
                <a:gd name="TY17" fmla="*/ 621325 h 630852"/>
                <a:gd name="TX18" fmla="*/ 382959 w 494107"/>
                <a:gd name="TY18" fmla="*/ 630850 h 630852"/>
                <a:gd name="TX19" fmla="*/ 116259 w 494107"/>
                <a:gd name="TY19" fmla="*/ 630850 h 630852"/>
                <a:gd name="TX20" fmla="*/ 106734 w 494107"/>
                <a:gd name="TY20" fmla="*/ 621325 h 630852"/>
                <a:gd name="TX21" fmla="*/ 106734 w 494107"/>
                <a:gd name="TY21" fmla="*/ 583225 h 630852"/>
                <a:gd name="TX22" fmla="*/ 116259 w 494107"/>
                <a:gd name="TY22" fmla="*/ 573700 h 630852"/>
                <a:gd name="TX23" fmla="*/ 240076 w 494107"/>
                <a:gd name="TY23" fmla="*/ 573695 h 630852"/>
                <a:gd name="TX24" fmla="*/ 240087 w 494107"/>
                <a:gd name="TY24" fmla="*/ 527140 h 630852"/>
                <a:gd name="TX25" fmla="*/ 35776 w 494107"/>
                <a:gd name="TY25" fmla="*/ 395106 h 630852"/>
                <a:gd name="TX26" fmla="*/ 133395 w 494107"/>
                <a:gd name="TY26" fmla="*/ 30787 h 630852"/>
                <a:gd name="TX27" fmla="*/ 123870 w 494107"/>
                <a:gd name="TY27" fmla="*/ 14289 h 630852"/>
                <a:gd name="TX28" fmla="*/ 127356 w 494107"/>
                <a:gd name="TY28" fmla="*/ 1278 h 630852"/>
                <a:gd name="TX30" fmla="*/ 125784 w 494107"/>
                <a:gd name="TY30" fmla="*/ 592750 h 630852"/>
                <a:gd name="TX31" fmla="*/ 125784 w 494107"/>
                <a:gd name="TY31" fmla="*/ 611800 h 630852"/>
                <a:gd name="TX32" fmla="*/ 373434 w 494107"/>
                <a:gd name="TY32" fmla="*/ 611800 h 630852"/>
                <a:gd name="TX33" fmla="*/ 373434 w 494107"/>
                <a:gd name="TY33" fmla="*/ 592750 h 630852"/>
                <a:gd name="TX34" fmla="*/ 125784 w 494107"/>
                <a:gd name="TY34" fmla="*/ 592750 h 630852"/>
                <a:gd name="TX36" fmla="*/ 159621 w 494107"/>
                <a:gd name="TY36" fmla="*/ 70757 h 630852"/>
                <a:gd name="TX37" fmla="*/ 163701 w 494107"/>
                <a:gd name="TY37" fmla="*/ 68293 h 630852"/>
                <a:gd name="TX38" fmla="*/ 163701 w 494107"/>
                <a:gd name="TY38" fmla="*/ 68293 h 630852"/>
                <a:gd name="TX39" fmla="*/ 167969 w 494107"/>
                <a:gd name="TY39" fmla="*/ 65839 h 630852"/>
                <a:gd name="TX40" fmla="*/ 167969 w 494107"/>
                <a:gd name="TY40" fmla="*/ 65839 h 630852"/>
                <a:gd name="TX41" fmla="*/ 173803 w 494107"/>
                <a:gd name="TY41" fmla="*/ 62684 h 630852"/>
                <a:gd name="TX42" fmla="*/ 173803 w 494107"/>
                <a:gd name="TY42" fmla="*/ 62684 h 630852"/>
                <a:gd name="TX43" fmla="*/ 364243 w 494107"/>
                <a:gd name="TY43" fmla="*/ 56905 h 630852"/>
                <a:gd name="TX44" fmla="*/ 368746 w 494107"/>
                <a:gd name="TY44" fmla="*/ 58971 h 630852"/>
                <a:gd name="TX45" fmla="*/ 368746 w 494107"/>
                <a:gd name="TY45" fmla="*/ 58971 h 630852"/>
                <a:gd name="TX46" fmla="*/ 457194 w 494107"/>
                <a:gd name="TY46" fmla="*/ 135337 h 630852"/>
                <a:gd name="TX47" fmla="*/ 461198 w 494107"/>
                <a:gd name="TY47" fmla="*/ 141569 h 630852"/>
                <a:gd name="TX48" fmla="*/ 461198 w 494107"/>
                <a:gd name="TY48" fmla="*/ 141569 h 630852"/>
                <a:gd name="TX49" fmla="*/ 463028 w 494107"/>
                <a:gd name="TY49" fmla="*/ 144578 h 630852"/>
                <a:gd name="TX50" fmla="*/ 463028 w 494107"/>
                <a:gd name="TY50" fmla="*/ 144578 h 630852"/>
                <a:gd name="TX51" fmla="*/ 465169 w 494107"/>
                <a:gd name="TY51" fmla="*/ 148240 h 630852"/>
                <a:gd name="TX52" fmla="*/ 466475 w 494107"/>
                <a:gd name="TY52" fmla="*/ 150557 h 630852"/>
                <a:gd name="TX53" fmla="*/ 466475 w 494107"/>
                <a:gd name="TY53" fmla="*/ 150557 h 630852"/>
                <a:gd name="TX54" fmla="*/ 469018 w 494107"/>
                <a:gd name="TY54" fmla="*/ 155259 h 630852"/>
                <a:gd name="TX55" fmla="*/ 469018 w 494107"/>
                <a:gd name="TY55" fmla="*/ 155259 h 630852"/>
                <a:gd name="TX56" fmla="*/ 469303 w 494107"/>
                <a:gd name="TY56" fmla="*/ 155803 h 630852"/>
                <a:gd name="TX57" fmla="*/ 493752 w 494107"/>
                <a:gd name="TY57" fmla="*/ 269220 h 630852"/>
                <a:gd name="TX58" fmla="*/ 493798 w 494107"/>
                <a:gd name="TY58" fmla="*/ 268259 h 630852"/>
                <a:gd name="TX59" fmla="*/ 493302 w 494107"/>
                <a:gd name="TY59" fmla="*/ 275517 h 630852"/>
                <a:gd name="TX60" fmla="*/ 493098 w 494107"/>
                <a:gd name="TY60" fmla="*/ 277770 h 630852"/>
                <a:gd name="TX61" fmla="*/ 493098 w 494107"/>
                <a:gd name="TY61" fmla="*/ 277770 h 630852"/>
                <a:gd name="TX62" fmla="*/ 492717 w 494107"/>
                <a:gd name="TY62" fmla="*/ 281420 h 630852"/>
                <a:gd name="TX63" fmla="*/ 492717 w 494107"/>
                <a:gd name="TY63" fmla="*/ 281420 h 630852"/>
                <a:gd name="TX64" fmla="*/ 491968 w 494107"/>
                <a:gd name="TY64" fmla="*/ 287327 h 630852"/>
                <a:gd name="TX65" fmla="*/ 392815 w 494107"/>
                <a:gd name="TY65" fmla="*/ 441692 h 630852"/>
                <a:gd name="TX66" fmla="*/ 388125 w 494107"/>
                <a:gd name="TY66" fmla="*/ 444594 h 630852"/>
                <a:gd name="TX67" fmla="*/ 388125 w 494107"/>
                <a:gd name="TY67" fmla="*/ 444594 h 630852"/>
                <a:gd name="TX68" fmla="*/ 384531 w 494107"/>
                <a:gd name="TY68" fmla="*/ 446718 h 630852"/>
                <a:gd name="TX69" fmla="*/ 384531 w 494107"/>
                <a:gd name="TY69" fmla="*/ 446718 h 630852"/>
                <a:gd name="TX70" fmla="*/ 382002 w 494107"/>
                <a:gd name="TY70" fmla="*/ 448156 h 630852"/>
                <a:gd name="TX71" fmla="*/ 382002 w 494107"/>
                <a:gd name="TY71" fmla="*/ 448156 h 630852"/>
                <a:gd name="TX72" fmla="*/ 376175 w 494107"/>
                <a:gd name="TY72" fmla="*/ 451307 h 630852"/>
                <a:gd name="TX73" fmla="*/ 376175 w 494107"/>
                <a:gd name="TY73" fmla="*/ 451307 h 630852"/>
                <a:gd name="TX74" fmla="*/ 199166 w 494107"/>
                <a:gd name="TY74" fmla="*/ 462533 h 630852"/>
                <a:gd name="TX75" fmla="*/ 194266 w 494107"/>
                <a:gd name="TY75" fmla="*/ 460662 h 630852"/>
                <a:gd name="TX76" fmla="*/ 92804 w 494107"/>
                <a:gd name="TY76" fmla="*/ 378667 h 630852"/>
                <a:gd name="TX77" fmla="*/ 90205 w 494107"/>
                <a:gd name="TY77" fmla="*/ 374675 h 630852"/>
                <a:gd name="TX78" fmla="*/ 88786 w 494107"/>
                <a:gd name="TY78" fmla="*/ 372413 h 630852"/>
                <a:gd name="TX79" fmla="*/ 88786 w 494107"/>
                <a:gd name="TY79" fmla="*/ 372413 h 630852"/>
                <a:gd name="TX80" fmla="*/ 86322 w 494107"/>
                <a:gd name="TY80" fmla="*/ 368336 h 630852"/>
                <a:gd name="TX81" fmla="*/ 86322 w 494107"/>
                <a:gd name="TY81" fmla="*/ 368336 h 630852"/>
                <a:gd name="TX82" fmla="*/ 85269 w 494107"/>
                <a:gd name="TY82" fmla="*/ 366531 h 630852"/>
                <a:gd name="TX83" fmla="*/ 83618 w 494107"/>
                <a:gd name="TY83" fmla="*/ 363622 h 630852"/>
                <a:gd name="TX84" fmla="*/ 83618 w 494107"/>
                <a:gd name="TY84" fmla="*/ 363622 h 630852"/>
                <a:gd name="TX85" fmla="*/ 80680 w 494107"/>
                <a:gd name="TY85" fmla="*/ 358175 h 630852"/>
                <a:gd name="TX86" fmla="*/ 80680 w 494107"/>
                <a:gd name="TY86" fmla="*/ 358175 h 630852"/>
                <a:gd name="TX87" fmla="*/ 56465 w 494107"/>
                <a:gd name="TY87" fmla="*/ 241231 h 630852"/>
                <a:gd name="TX88" fmla="*/ 56861 w 494107"/>
                <a:gd name="TY88" fmla="*/ 236486 h 630852"/>
                <a:gd name="TX89" fmla="*/ 56981 w 494107"/>
                <a:gd name="TY89" fmla="*/ 235276 h 630852"/>
                <a:gd name="TX90" fmla="*/ 57474 w 494107"/>
                <a:gd name="TY90" fmla="*/ 230824 h 630852"/>
                <a:gd name="TX91" fmla="*/ 56861 w 494107"/>
                <a:gd name="TY91" fmla="*/ 236486 h 630852"/>
                <a:gd name="TX92" fmla="*/ 57591 w 494107"/>
                <a:gd name="TY92" fmla="*/ 229868 h 630852"/>
                <a:gd name="TX93" fmla="*/ 58545 w 494107"/>
                <a:gd name="TY93" fmla="*/ 223122 h 630852"/>
                <a:gd name="TX94" fmla="*/ 58545 w 494107"/>
                <a:gd name="TY94" fmla="*/ 223122 h 630852"/>
                <a:gd name="TX95" fmla="*/ 59653 w 494107"/>
                <a:gd name="TY95" fmla="*/ 216693 h 630852"/>
                <a:gd name="TX96" fmla="*/ 153633 w 494107"/>
                <a:gd name="TY96" fmla="*/ 74596 h 630852"/>
                <a:gd name="TX97" fmla="*/ 157304 w 494107"/>
                <a:gd name="TY97" fmla="*/ 72210 h 630852"/>
                <a:gd name="TX98" fmla="*/ 159621 w 494107"/>
                <a:gd name="TY98" fmla="*/ 70757 h 630852"/>
                <a:gd name="TX99" fmla="*/ 159621 w 494107"/>
                <a:gd name="TY99" fmla="*/ 70757 h 630852"/>
                <a:gd name="TX101" fmla="*/ 328663 w 494107"/>
                <a:gd name="TY101" fmla="*/ 330902 h 630852"/>
                <a:gd name="TX102" fmla="*/ 383071 w 494107"/>
                <a:gd name="TY102" fmla="*/ 425149 h 630852"/>
                <a:gd name="TX103" fmla="*/ 395790 w 494107"/>
                <a:gd name="TY103" fmla="*/ 301226 h 630852"/>
                <a:gd name="TX104" fmla="*/ 328663 w 494107"/>
                <a:gd name="TY104" fmla="*/ 330902 h 630852"/>
                <a:gd name="TX106" fmla="*/ 312214 w 494107"/>
                <a:gd name="TY106" fmla="*/ 340523 h 630852"/>
                <a:gd name="TX107" fmla="*/ 259929 w 494107"/>
                <a:gd name="TY107" fmla="*/ 378781 h 630852"/>
                <a:gd name="TX108" fmla="*/ 365443 w 494107"/>
                <a:gd name="TY108" fmla="*/ 432715 h 630852"/>
                <a:gd name="TX109" fmla="*/ 312214 w 494107"/>
                <a:gd name="TY109" fmla="*/ 340523 h 630852"/>
                <a:gd name="TX111" fmla="*/ 245893 w 494107"/>
                <a:gd name="TY111" fmla="*/ 391701 h 630852"/>
                <a:gd name="TX112" fmla="*/ 243876 w 494107"/>
                <a:gd name="TY112" fmla="*/ 393679 h 630852"/>
                <a:gd name="TX113" fmla="*/ 203909 w 494107"/>
                <a:gd name="TY113" fmla="*/ 443973 h 630852"/>
                <a:gd name="TX114" fmla="*/ 332680 w 494107"/>
                <a:gd name="TY114" fmla="*/ 448566 h 630852"/>
                <a:gd name="TX115" fmla="*/ 245893 w 494107"/>
                <a:gd name="TY115" fmla="*/ 391701 h 630852"/>
                <a:gd name="TX117" fmla="*/ 414049 w 494107"/>
                <a:gd name="TY117" fmla="*/ 295731 h 630852"/>
                <a:gd name="TX118" fmla="*/ 420605 w 494107"/>
                <a:gd name="TY118" fmla="*/ 394219 h 630852"/>
                <a:gd name="TX119" fmla="*/ 472823 w 494107"/>
                <a:gd name="TY119" fmla="*/ 286598 h 630852"/>
                <a:gd name="TX120" fmla="*/ 414049 w 494107"/>
                <a:gd name="TY120" fmla="*/ 295731 h 630852"/>
                <a:gd name="TX122" fmla="*/ 186366 w 494107"/>
                <a:gd name="TY122" fmla="*/ 436336 h 630852"/>
                <a:gd name="TX123" fmla="*/ 187785 w 494107"/>
                <a:gd name="TY123" fmla="*/ 433841 h 630852"/>
                <a:gd name="TX124" fmla="*/ 231642 w 494107"/>
                <a:gd name="TY124" fmla="*/ 378939 h 630852"/>
                <a:gd name="TX125" fmla="*/ 232825 w 494107"/>
                <a:gd name="TY125" fmla="*/ 377783 h 630852"/>
                <a:gd name="TX126" fmla="*/ 188778 w 494107"/>
                <a:gd name="TY126" fmla="*/ 317772 h 630852"/>
                <a:gd name="TX127" fmla="*/ 106718 w 494107"/>
                <a:gd name="TY127" fmla="*/ 365137 h 630852"/>
                <a:gd name="TX128" fmla="*/ 186366 w 494107"/>
                <a:gd name="TY128" fmla="*/ 436336 h 630852"/>
                <a:gd name="TX130" fmla="*/ 452786 w 494107"/>
                <a:gd name="TY130" fmla="*/ 165334 h 630852"/>
                <a:gd name="TX131" fmla="*/ 378326 w 494107"/>
                <a:gd name="TY131" fmla="*/ 208336 h 630852"/>
                <a:gd name="TX132" fmla="*/ 408589 w 494107"/>
                <a:gd name="TY132" fmla="*/ 277442 h 630852"/>
                <a:gd name="TX133" fmla="*/ 474769 w 494107"/>
                <a:gd name="TY133" fmla="*/ 267514 h 630852"/>
                <a:gd name="TX134" fmla="*/ 454924 w 494107"/>
                <a:gd name="TY134" fmla="*/ 169595 h 630852"/>
                <a:gd name="TX135" fmla="*/ 452786 w 494107"/>
                <a:gd name="TY135" fmla="*/ 165334 h 630852"/>
                <a:gd name="TX137" fmla="*/ 287997 w 494107"/>
                <a:gd name="TY137" fmla="*/ 260483 h 630852"/>
                <a:gd name="TX138" fmla="*/ 319132 w 494107"/>
                <a:gd name="TY138" fmla="*/ 314404 h 630852"/>
                <a:gd name="TX139" fmla="*/ 390319 w 494107"/>
                <a:gd name="TY139" fmla="*/ 282929 h 630852"/>
                <a:gd name="TX140" fmla="*/ 361826 w 494107"/>
                <a:gd name="TY140" fmla="*/ 217867 h 630852"/>
                <a:gd name="TX141" fmla="*/ 287997 w 494107"/>
                <a:gd name="TY141" fmla="*/ 260483 h 630852"/>
                <a:gd name="TX143" fmla="*/ 271499 w 494107"/>
                <a:gd name="TY143" fmla="*/ 270008 h 630852"/>
                <a:gd name="TX144" fmla="*/ 205282 w 494107"/>
                <a:gd name="TY144" fmla="*/ 308248 h 630852"/>
                <a:gd name="TX145" fmla="*/ 246857 w 494107"/>
                <a:gd name="TY145" fmla="*/ 364864 h 630852"/>
                <a:gd name="TX146" fmla="*/ 302685 w 494107"/>
                <a:gd name="TY146" fmla="*/ 324017 h 630852"/>
                <a:gd name="TX147" fmla="*/ 271499 w 494107"/>
                <a:gd name="TY147" fmla="*/ 270008 h 630852"/>
                <a:gd name="TX149" fmla="*/ 75938 w 494107"/>
                <a:gd name="TY149" fmla="*/ 237177 h 630852"/>
                <a:gd name="TX150" fmla="*/ 97196 w 494107"/>
                <a:gd name="TY150" fmla="*/ 348644 h 630852"/>
                <a:gd name="TX151" fmla="*/ 179253 w 494107"/>
                <a:gd name="TY151" fmla="*/ 301274 h 630852"/>
                <a:gd name="TX152" fmla="*/ 146946 w 494107"/>
                <a:gd name="TY152" fmla="*/ 225747 h 630852"/>
                <a:gd name="TX153" fmla="*/ 75938 w 494107"/>
                <a:gd name="TY153" fmla="*/ 237177 h 630852"/>
                <a:gd name="TX155" fmla="*/ 359456 w 494107"/>
                <a:gd name="TY155" fmla="*/ 75657 h 630852"/>
                <a:gd name="TX156" fmla="*/ 356824 w 494107"/>
                <a:gd name="TY156" fmla="*/ 79775 h 630852"/>
                <a:gd name="TX157" fmla="*/ 318882 w 494107"/>
                <a:gd name="TY157" fmla="*/ 125385 h 630852"/>
                <a:gd name="TX158" fmla="*/ 368801 w 494107"/>
                <a:gd name="TY158" fmla="*/ 191838 h 630852"/>
                <a:gd name="TX159" fmla="*/ 443264 w 494107"/>
                <a:gd name="TY159" fmla="*/ 148842 h 630852"/>
                <a:gd name="TX160" fmla="*/ 363434 w 494107"/>
                <a:gd name="TY160" fmla="*/ 77559 h 630852"/>
                <a:gd name="TX161" fmla="*/ 359456 w 494107"/>
                <a:gd name="TY161" fmla="*/ 75657 h 630852"/>
                <a:gd name="TX163" fmla="*/ 165121 w 494107"/>
                <a:gd name="TY163" fmla="*/ 219977 h 630852"/>
                <a:gd name="TX164" fmla="*/ 165672 w 494107"/>
                <a:gd name="TY164" fmla="*/ 221746 h 630852"/>
                <a:gd name="TX165" fmla="*/ 195755 w 494107"/>
                <a:gd name="TY165" fmla="*/ 291747 h 630852"/>
                <a:gd name="TX166" fmla="*/ 261974 w 494107"/>
                <a:gd name="TY166" fmla="*/ 253511 h 630852"/>
                <a:gd name="TX167" fmla="*/ 226812 w 494107"/>
                <a:gd name="TY167" fmla="*/ 192601 h 630852"/>
                <a:gd name="TX168" fmla="*/ 165121 w 494107"/>
                <a:gd name="TY168" fmla="*/ 219977 h 630852"/>
                <a:gd name="TX170" fmla="*/ 304931 w 494107"/>
                <a:gd name="TY170" fmla="*/ 138383 h 630852"/>
                <a:gd name="TX171" fmla="*/ 302821 w 494107"/>
                <a:gd name="TY171" fmla="*/ 140241 h 630852"/>
                <a:gd name="TX172" fmla="*/ 243361 w 494107"/>
                <a:gd name="TY172" fmla="*/ 183164 h 630852"/>
                <a:gd name="TX173" fmla="*/ 278472 w 494107"/>
                <a:gd name="TY173" fmla="*/ 243986 h 630852"/>
                <a:gd name="TX174" fmla="*/ 352298 w 494107"/>
                <a:gd name="TY174" fmla="*/ 201366 h 630852"/>
                <a:gd name="TX175" fmla="*/ 304931 w 494107"/>
                <a:gd name="TY175" fmla="*/ 138383 h 630852"/>
                <a:gd name="TX177" fmla="*/ 183406 w 494107"/>
                <a:gd name="TY177" fmla="*/ 79317 h 630852"/>
                <a:gd name="TX178" fmla="*/ 233838 w 494107"/>
                <a:gd name="TY178" fmla="*/ 166661 h 630852"/>
                <a:gd name="TX179" fmla="*/ 291483 w 494107"/>
                <a:gd name="TY179" fmla="*/ 124807 h 630852"/>
                <a:gd name="TX180" fmla="*/ 183406 w 494107"/>
                <a:gd name="TY180" fmla="*/ 79317 h 630852"/>
                <a:gd name="TX182" fmla="*/ 168038 w 494107"/>
                <a:gd name="TY182" fmla="*/ 90803 h 630852"/>
                <a:gd name="TX183" fmla="*/ 159480 w 494107"/>
                <a:gd name="TY183" fmla="*/ 199203 h 630852"/>
                <a:gd name="TX184" fmla="*/ 160043 w 494107"/>
                <a:gd name="TY184" fmla="*/ 201541 h 630852"/>
                <a:gd name="TX185" fmla="*/ 217282 w 494107"/>
                <a:gd name="TY185" fmla="*/ 176096 h 630852"/>
                <a:gd name="TX186" fmla="*/ 168038 w 494107"/>
                <a:gd name="TY186" fmla="*/ 90803 h 630852"/>
                <a:gd name="TX188" fmla="*/ 137929 w 494107"/>
                <a:gd name="TY188" fmla="*/ 111236 h 630852"/>
                <a:gd name="TX189" fmla="*/ 135913 w 494107"/>
                <a:gd name="TY189" fmla="*/ 113169 h 630852"/>
                <a:gd name="TX190" fmla="*/ 78793 w 494107"/>
                <a:gd name="TY190" fmla="*/ 218051 h 630852"/>
                <a:gd name="TX191" fmla="*/ 141843 w 494107"/>
                <a:gd name="TY191" fmla="*/ 207362 h 630852"/>
                <a:gd name="TX192" fmla="*/ 137929 w 494107"/>
                <a:gd name="TY192" fmla="*/ 111236 h 630852"/>
                <a:gd name="TX194" fmla="*/ 228966 w 494107"/>
                <a:gd name="TY194" fmla="*/ 62282 h 630852"/>
                <a:gd name="TX195" fmla="*/ 229931 w 494107"/>
                <a:gd name="TY195" fmla="*/ 62597 h 630852"/>
                <a:gd name="TX196" fmla="*/ 305470 w 494107"/>
                <a:gd name="TY196" fmla="*/ 111808 h 630852"/>
                <a:gd name="TX197" fmla="*/ 341538 w 494107"/>
                <a:gd name="TY197" fmla="*/ 68355 h 630852"/>
                <a:gd name="TX198" fmla="*/ 228966 w 494107"/>
                <a:gd name="TY198" fmla="*/ 62282 h 63085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</a:cxnLst>
              <a:rect l="l" t="t" r="r" b="b"/>
              <a:pathLst>
                <a:path w="494107" h="630852">
                  <a:moveTo>
                    <a:pt x="127356" y="1278"/>
                  </a:moveTo>
                  <a:cubicBezTo>
                    <a:pt x="131912" y="-1353"/>
                    <a:pt x="137737" y="208"/>
                    <a:pt x="140367" y="4764"/>
                  </a:cubicBezTo>
                  <a:lnTo>
                    <a:pt x="159417" y="37760"/>
                  </a:lnTo>
                  <a:lnTo>
                    <a:pt x="142920" y="47285"/>
                  </a:lnTo>
                  <a:cubicBezTo>
                    <a:pt x="24470" y="115671"/>
                    <a:pt x="-16113" y="267132"/>
                    <a:pt x="52273" y="385581"/>
                  </a:cubicBezTo>
                  <a:cubicBezTo>
                    <a:pt x="119976" y="502846"/>
                    <a:pt x="269099" y="543794"/>
                    <a:pt x="387006" y="478246"/>
                  </a:cubicBezTo>
                  <a:lnTo>
                    <a:pt x="390570" y="476227"/>
                  </a:lnTo>
                  <a:lnTo>
                    <a:pt x="407067" y="466702"/>
                  </a:lnTo>
                  <a:lnTo>
                    <a:pt x="426117" y="499698"/>
                  </a:lnTo>
                  <a:cubicBezTo>
                    <a:pt x="428748" y="504253"/>
                    <a:pt x="427187" y="510079"/>
                    <a:pt x="422631" y="512709"/>
                  </a:cubicBezTo>
                  <a:cubicBezTo>
                    <a:pt x="418401" y="515151"/>
                    <a:pt x="413076" y="513980"/>
                    <a:pt x="410230" y="510153"/>
                  </a:cubicBezTo>
                  <a:lnTo>
                    <a:pt x="409620" y="509223"/>
                  </a:lnTo>
                  <a:lnTo>
                    <a:pt x="400095" y="492725"/>
                  </a:lnTo>
                  <a:cubicBezTo>
                    <a:pt x="355659" y="518380"/>
                    <a:pt x="306910" y="529794"/>
                    <a:pt x="259131" y="528384"/>
                  </a:cubicBezTo>
                  <a:lnTo>
                    <a:pt x="259125" y="573696"/>
                  </a:lnTo>
                  <a:lnTo>
                    <a:pt x="382959" y="573700"/>
                  </a:lnTo>
                  <a:cubicBezTo>
                    <a:pt x="388219" y="573700"/>
                    <a:pt x="392484" y="577964"/>
                    <a:pt x="392484" y="583225"/>
                  </a:cubicBezTo>
                  <a:lnTo>
                    <a:pt x="392484" y="621325"/>
                  </a:lnTo>
                  <a:cubicBezTo>
                    <a:pt x="392484" y="626585"/>
                    <a:pt x="388219" y="630850"/>
                    <a:pt x="382959" y="630850"/>
                  </a:cubicBezTo>
                  <a:lnTo>
                    <a:pt x="116259" y="630850"/>
                  </a:lnTo>
                  <a:cubicBezTo>
                    <a:pt x="110998" y="630850"/>
                    <a:pt x="106734" y="626585"/>
                    <a:pt x="106734" y="621325"/>
                  </a:cubicBezTo>
                  <a:lnTo>
                    <a:pt x="106734" y="583225"/>
                  </a:lnTo>
                  <a:cubicBezTo>
                    <a:pt x="106734" y="577964"/>
                    <a:pt x="110998" y="573700"/>
                    <a:pt x="116259" y="573700"/>
                  </a:cubicBezTo>
                  <a:lnTo>
                    <a:pt x="240076" y="573695"/>
                  </a:lnTo>
                  <a:lnTo>
                    <a:pt x="240087" y="527140"/>
                  </a:lnTo>
                  <a:cubicBezTo>
                    <a:pt x="157690" y="518794"/>
                    <a:pt x="80348" y="472307"/>
                    <a:pt x="35776" y="395106"/>
                  </a:cubicBezTo>
                  <a:cubicBezTo>
                    <a:pt x="-37872" y="267545"/>
                    <a:pt x="5834" y="104434"/>
                    <a:pt x="133395" y="30787"/>
                  </a:cubicBezTo>
                  <a:lnTo>
                    <a:pt x="123870" y="14289"/>
                  </a:lnTo>
                  <a:cubicBezTo>
                    <a:pt x="121239" y="9733"/>
                    <a:pt x="122800" y="3908"/>
                    <a:pt x="127356" y="1278"/>
                  </a:cubicBezTo>
                  <a:close/>
                  <a:moveTo>
                    <a:pt x="125784" y="592750"/>
                  </a:moveTo>
                  <a:lnTo>
                    <a:pt x="125784" y="611800"/>
                  </a:lnTo>
                  <a:lnTo>
                    <a:pt x="373434" y="611800"/>
                  </a:lnTo>
                  <a:lnTo>
                    <a:pt x="373434" y="592750"/>
                  </a:lnTo>
                  <a:lnTo>
                    <a:pt x="125784" y="592750"/>
                  </a:lnTo>
                  <a:close/>
                  <a:moveTo>
                    <a:pt x="159621" y="70757"/>
                  </a:moveTo>
                  <a:lnTo>
                    <a:pt x="163701" y="68293"/>
                  </a:lnTo>
                  <a:lnTo>
                    <a:pt x="163701" y="68293"/>
                  </a:lnTo>
                  <a:lnTo>
                    <a:pt x="167969" y="65839"/>
                  </a:lnTo>
                  <a:lnTo>
                    <a:pt x="167969" y="65839"/>
                  </a:lnTo>
                  <a:lnTo>
                    <a:pt x="173803" y="62684"/>
                  </a:lnTo>
                  <a:lnTo>
                    <a:pt x="173803" y="62684"/>
                  </a:lnTo>
                  <a:cubicBezTo>
                    <a:pt x="235038" y="30739"/>
                    <a:pt x="305068" y="30569"/>
                    <a:pt x="364243" y="56905"/>
                  </a:cubicBezTo>
                  <a:lnTo>
                    <a:pt x="368746" y="58971"/>
                  </a:lnTo>
                  <a:lnTo>
                    <a:pt x="368746" y="58971"/>
                  </a:lnTo>
                  <a:cubicBezTo>
                    <a:pt x="403635" y="75451"/>
                    <a:pt x="434500" y="101277"/>
                    <a:pt x="457194" y="135337"/>
                  </a:cubicBezTo>
                  <a:lnTo>
                    <a:pt x="461198" y="141569"/>
                  </a:lnTo>
                  <a:lnTo>
                    <a:pt x="461198" y="141569"/>
                  </a:lnTo>
                  <a:lnTo>
                    <a:pt x="463028" y="144578"/>
                  </a:lnTo>
                  <a:lnTo>
                    <a:pt x="463028" y="144578"/>
                  </a:lnTo>
                  <a:lnTo>
                    <a:pt x="465169" y="148240"/>
                  </a:lnTo>
                  <a:lnTo>
                    <a:pt x="466475" y="150557"/>
                  </a:lnTo>
                  <a:lnTo>
                    <a:pt x="466475" y="150557"/>
                  </a:lnTo>
                  <a:lnTo>
                    <a:pt x="469018" y="155259"/>
                  </a:lnTo>
                  <a:lnTo>
                    <a:pt x="469018" y="155259"/>
                  </a:lnTo>
                  <a:lnTo>
                    <a:pt x="469303" y="155803"/>
                  </a:lnTo>
                  <a:cubicBezTo>
                    <a:pt x="488131" y="191893"/>
                    <a:pt x="495922" y="231040"/>
                    <a:pt x="493752" y="269220"/>
                  </a:cubicBezTo>
                  <a:lnTo>
                    <a:pt x="493798" y="268259"/>
                  </a:lnTo>
                  <a:cubicBezTo>
                    <a:pt x="493673" y="270683"/>
                    <a:pt x="493508" y="273102"/>
                    <a:pt x="493302" y="275517"/>
                  </a:cubicBezTo>
                  <a:lnTo>
                    <a:pt x="493098" y="277770"/>
                  </a:lnTo>
                  <a:lnTo>
                    <a:pt x="493098" y="277770"/>
                  </a:lnTo>
                  <a:lnTo>
                    <a:pt x="492717" y="281420"/>
                  </a:lnTo>
                  <a:lnTo>
                    <a:pt x="492717" y="281420"/>
                  </a:lnTo>
                  <a:lnTo>
                    <a:pt x="491968" y="287327"/>
                  </a:lnTo>
                  <a:cubicBezTo>
                    <a:pt x="483326" y="348838"/>
                    <a:pt x="448722" y="406087"/>
                    <a:pt x="392815" y="441692"/>
                  </a:cubicBezTo>
                  <a:lnTo>
                    <a:pt x="388125" y="444594"/>
                  </a:lnTo>
                  <a:lnTo>
                    <a:pt x="388125" y="444594"/>
                  </a:lnTo>
                  <a:lnTo>
                    <a:pt x="384531" y="446718"/>
                  </a:lnTo>
                  <a:lnTo>
                    <a:pt x="384531" y="446718"/>
                  </a:lnTo>
                  <a:lnTo>
                    <a:pt x="382002" y="448156"/>
                  </a:lnTo>
                  <a:lnTo>
                    <a:pt x="382002" y="448156"/>
                  </a:lnTo>
                  <a:lnTo>
                    <a:pt x="376175" y="451307"/>
                  </a:lnTo>
                  <a:lnTo>
                    <a:pt x="376175" y="451307"/>
                  </a:lnTo>
                  <a:cubicBezTo>
                    <a:pt x="319509" y="480864"/>
                    <a:pt x="255318" y="483214"/>
                    <a:pt x="199166" y="462533"/>
                  </a:cubicBezTo>
                  <a:lnTo>
                    <a:pt x="194266" y="460662"/>
                  </a:lnTo>
                  <a:cubicBezTo>
                    <a:pt x="154060" y="444756"/>
                    <a:pt x="118284" y="416900"/>
                    <a:pt x="92804" y="378667"/>
                  </a:cubicBezTo>
                  <a:lnTo>
                    <a:pt x="90205" y="374675"/>
                  </a:lnTo>
                  <a:lnTo>
                    <a:pt x="88786" y="372413"/>
                  </a:lnTo>
                  <a:lnTo>
                    <a:pt x="88786" y="372413"/>
                  </a:lnTo>
                  <a:lnTo>
                    <a:pt x="86322" y="368336"/>
                  </a:lnTo>
                  <a:lnTo>
                    <a:pt x="86322" y="368336"/>
                  </a:lnTo>
                  <a:lnTo>
                    <a:pt x="85269" y="366531"/>
                  </a:lnTo>
                  <a:lnTo>
                    <a:pt x="83618" y="363622"/>
                  </a:lnTo>
                  <a:lnTo>
                    <a:pt x="83618" y="363622"/>
                  </a:lnTo>
                  <a:lnTo>
                    <a:pt x="80680" y="358175"/>
                  </a:lnTo>
                  <a:lnTo>
                    <a:pt x="80680" y="358175"/>
                  </a:lnTo>
                  <a:cubicBezTo>
                    <a:pt x="61273" y="320972"/>
                    <a:pt x="53595" y="280521"/>
                    <a:pt x="56465" y="241231"/>
                  </a:cubicBezTo>
                  <a:lnTo>
                    <a:pt x="56861" y="236486"/>
                  </a:lnTo>
                  <a:lnTo>
                    <a:pt x="56981" y="235276"/>
                  </a:lnTo>
                  <a:cubicBezTo>
                    <a:pt x="57130" y="233790"/>
                    <a:pt x="57295" y="232306"/>
                    <a:pt x="57474" y="230824"/>
                  </a:cubicBezTo>
                  <a:lnTo>
                    <a:pt x="56861" y="236486"/>
                  </a:lnTo>
                  <a:cubicBezTo>
                    <a:pt x="57071" y="234275"/>
                    <a:pt x="57315" y="232069"/>
                    <a:pt x="57591" y="229868"/>
                  </a:cubicBezTo>
                  <a:lnTo>
                    <a:pt x="58545" y="223122"/>
                  </a:lnTo>
                  <a:lnTo>
                    <a:pt x="58545" y="223122"/>
                  </a:lnTo>
                  <a:lnTo>
                    <a:pt x="59653" y="216693"/>
                  </a:lnTo>
                  <a:cubicBezTo>
                    <a:pt x="70234" y="160300"/>
                    <a:pt x="102787" y="108357"/>
                    <a:pt x="153633" y="74596"/>
                  </a:cubicBezTo>
                  <a:lnTo>
                    <a:pt x="157304" y="72210"/>
                  </a:lnTo>
                  <a:lnTo>
                    <a:pt x="159621" y="70757"/>
                  </a:lnTo>
                  <a:lnTo>
                    <a:pt x="159621" y="70757"/>
                  </a:lnTo>
                  <a:close/>
                  <a:moveTo>
                    <a:pt x="328663" y="330902"/>
                  </a:moveTo>
                  <a:lnTo>
                    <a:pt x="383071" y="425149"/>
                  </a:lnTo>
                  <a:cubicBezTo>
                    <a:pt x="406605" y="406799"/>
                    <a:pt x="411188" y="358768"/>
                    <a:pt x="395790" y="301226"/>
                  </a:cubicBezTo>
                  <a:cubicBezTo>
                    <a:pt x="373964" y="308449"/>
                    <a:pt x="351277" y="318345"/>
                    <a:pt x="328663" y="330902"/>
                  </a:cubicBezTo>
                  <a:close/>
                  <a:moveTo>
                    <a:pt x="312214" y="340523"/>
                  </a:moveTo>
                  <a:cubicBezTo>
                    <a:pt x="292888" y="352415"/>
                    <a:pt x="275351" y="365353"/>
                    <a:pt x="259929" y="378781"/>
                  </a:cubicBezTo>
                  <a:cubicBezTo>
                    <a:pt x="298043" y="417057"/>
                    <a:pt x="337654" y="437305"/>
                    <a:pt x="365443" y="432715"/>
                  </a:cubicBezTo>
                  <a:lnTo>
                    <a:pt x="312214" y="340523"/>
                  </a:lnTo>
                  <a:close/>
                  <a:moveTo>
                    <a:pt x="245893" y="391701"/>
                  </a:moveTo>
                  <a:lnTo>
                    <a:pt x="243876" y="393679"/>
                  </a:lnTo>
                  <a:cubicBezTo>
                    <a:pt x="227052" y="410356"/>
                    <a:pt x="213534" y="427455"/>
                    <a:pt x="203909" y="443973"/>
                  </a:cubicBezTo>
                  <a:cubicBezTo>
                    <a:pt x="244477" y="459362"/>
                    <a:pt x="289768" y="461528"/>
                    <a:pt x="332680" y="448566"/>
                  </a:cubicBezTo>
                  <a:cubicBezTo>
                    <a:pt x="305149" y="440708"/>
                    <a:pt x="274765" y="420792"/>
                    <a:pt x="245893" y="391701"/>
                  </a:cubicBezTo>
                  <a:close/>
                  <a:moveTo>
                    <a:pt x="414049" y="295731"/>
                  </a:moveTo>
                  <a:cubicBezTo>
                    <a:pt x="424060" y="332971"/>
                    <a:pt x="426333" y="367256"/>
                    <a:pt x="420605" y="394219"/>
                  </a:cubicBezTo>
                  <a:cubicBezTo>
                    <a:pt x="448925" y="364181"/>
                    <a:pt x="466838" y="326416"/>
                    <a:pt x="472823" y="286598"/>
                  </a:cubicBezTo>
                  <a:cubicBezTo>
                    <a:pt x="454953" y="287026"/>
                    <a:pt x="435053" y="290076"/>
                    <a:pt x="414049" y="295731"/>
                  </a:cubicBezTo>
                  <a:close/>
                  <a:moveTo>
                    <a:pt x="186366" y="436336"/>
                  </a:moveTo>
                  <a:lnTo>
                    <a:pt x="187785" y="433841"/>
                  </a:lnTo>
                  <a:cubicBezTo>
                    <a:pt x="198538" y="415470"/>
                    <a:pt x="213390" y="396852"/>
                    <a:pt x="231642" y="378939"/>
                  </a:cubicBezTo>
                  <a:lnTo>
                    <a:pt x="232825" y="377783"/>
                  </a:lnTo>
                  <a:cubicBezTo>
                    <a:pt x="217241" y="360267"/>
                    <a:pt x="202316" y="340103"/>
                    <a:pt x="188778" y="317772"/>
                  </a:cubicBezTo>
                  <a:lnTo>
                    <a:pt x="106718" y="365137"/>
                  </a:lnTo>
                  <a:cubicBezTo>
                    <a:pt x="126958" y="396686"/>
                    <a:pt x="154767" y="420756"/>
                    <a:pt x="186366" y="436336"/>
                  </a:cubicBezTo>
                  <a:close/>
                  <a:moveTo>
                    <a:pt x="452786" y="165334"/>
                  </a:moveTo>
                  <a:lnTo>
                    <a:pt x="378326" y="208336"/>
                  </a:lnTo>
                  <a:cubicBezTo>
                    <a:pt x="391076" y="231553"/>
                    <a:pt x="401182" y="254891"/>
                    <a:pt x="408589" y="277442"/>
                  </a:cubicBezTo>
                  <a:cubicBezTo>
                    <a:pt x="432009" y="271097"/>
                    <a:pt x="454408" y="267750"/>
                    <a:pt x="474769" y="267514"/>
                  </a:cubicBezTo>
                  <a:cubicBezTo>
                    <a:pt x="476530" y="234615"/>
                    <a:pt x="470191" y="200945"/>
                    <a:pt x="454924" y="169595"/>
                  </a:cubicBezTo>
                  <a:lnTo>
                    <a:pt x="452786" y="165334"/>
                  </a:lnTo>
                  <a:close/>
                  <a:moveTo>
                    <a:pt x="287997" y="260483"/>
                  </a:moveTo>
                  <a:lnTo>
                    <a:pt x="319132" y="314404"/>
                  </a:lnTo>
                  <a:cubicBezTo>
                    <a:pt x="342955" y="301150"/>
                    <a:pt x="366999" y="290623"/>
                    <a:pt x="390319" y="282929"/>
                  </a:cubicBezTo>
                  <a:cubicBezTo>
                    <a:pt x="383370" y="261881"/>
                    <a:pt x="373887" y="239890"/>
                    <a:pt x="361826" y="217867"/>
                  </a:cubicBezTo>
                  <a:lnTo>
                    <a:pt x="287997" y="260483"/>
                  </a:lnTo>
                  <a:close/>
                  <a:moveTo>
                    <a:pt x="271499" y="270008"/>
                  </a:moveTo>
                  <a:lnTo>
                    <a:pt x="205282" y="308248"/>
                  </a:lnTo>
                  <a:cubicBezTo>
                    <a:pt x="218167" y="329447"/>
                    <a:pt x="232284" y="348451"/>
                    <a:pt x="246857" y="364864"/>
                  </a:cubicBezTo>
                  <a:cubicBezTo>
                    <a:pt x="263401" y="350412"/>
                    <a:pt x="282142" y="336618"/>
                    <a:pt x="302685" y="324017"/>
                  </a:cubicBezTo>
                  <a:lnTo>
                    <a:pt x="271499" y="270008"/>
                  </a:lnTo>
                  <a:close/>
                  <a:moveTo>
                    <a:pt x="75938" y="237177"/>
                  </a:moveTo>
                  <a:cubicBezTo>
                    <a:pt x="72202" y="274539"/>
                    <a:pt x="78884" y="313187"/>
                    <a:pt x="97196" y="348644"/>
                  </a:cubicBezTo>
                  <a:lnTo>
                    <a:pt x="179253" y="301274"/>
                  </a:lnTo>
                  <a:cubicBezTo>
                    <a:pt x="165288" y="275846"/>
                    <a:pt x="154495" y="250273"/>
                    <a:pt x="146946" y="225747"/>
                  </a:cubicBezTo>
                  <a:cubicBezTo>
                    <a:pt x="121790" y="233008"/>
                    <a:pt x="97709" y="236863"/>
                    <a:pt x="75938" y="237177"/>
                  </a:cubicBezTo>
                  <a:close/>
                  <a:moveTo>
                    <a:pt x="359456" y="75657"/>
                  </a:moveTo>
                  <a:lnTo>
                    <a:pt x="356824" y="79775"/>
                  </a:lnTo>
                  <a:cubicBezTo>
                    <a:pt x="346800" y="95098"/>
                    <a:pt x="334018" y="110483"/>
                    <a:pt x="318882" y="125385"/>
                  </a:cubicBezTo>
                  <a:cubicBezTo>
                    <a:pt x="336584" y="144333"/>
                    <a:pt x="353570" y="166714"/>
                    <a:pt x="368801" y="191838"/>
                  </a:cubicBezTo>
                  <a:lnTo>
                    <a:pt x="443264" y="148842"/>
                  </a:lnTo>
                  <a:cubicBezTo>
                    <a:pt x="422984" y="117235"/>
                    <a:pt x="395108" y="93135"/>
                    <a:pt x="363434" y="77559"/>
                  </a:cubicBezTo>
                  <a:lnTo>
                    <a:pt x="359456" y="75657"/>
                  </a:lnTo>
                  <a:close/>
                  <a:moveTo>
                    <a:pt x="165121" y="219977"/>
                  </a:moveTo>
                  <a:lnTo>
                    <a:pt x="165672" y="221746"/>
                  </a:lnTo>
                  <a:cubicBezTo>
                    <a:pt x="172740" y="244289"/>
                    <a:pt x="182748" y="268000"/>
                    <a:pt x="195755" y="291747"/>
                  </a:cubicBezTo>
                  <a:lnTo>
                    <a:pt x="261974" y="253511"/>
                  </a:lnTo>
                  <a:lnTo>
                    <a:pt x="226812" y="192601"/>
                  </a:lnTo>
                  <a:cubicBezTo>
                    <a:pt x="206168" y="203798"/>
                    <a:pt x="185400" y="212946"/>
                    <a:pt x="165121" y="219977"/>
                  </a:cubicBezTo>
                  <a:close/>
                  <a:moveTo>
                    <a:pt x="304931" y="138383"/>
                  </a:moveTo>
                  <a:lnTo>
                    <a:pt x="302821" y="140241"/>
                  </a:lnTo>
                  <a:cubicBezTo>
                    <a:pt x="285296" y="155496"/>
                    <a:pt x="265321" y="170016"/>
                    <a:pt x="243361" y="183164"/>
                  </a:cubicBezTo>
                  <a:lnTo>
                    <a:pt x="278472" y="243986"/>
                  </a:lnTo>
                  <a:lnTo>
                    <a:pt x="352298" y="201366"/>
                  </a:lnTo>
                  <a:cubicBezTo>
                    <a:pt x="337713" y="177367"/>
                    <a:pt x="321549" y="156181"/>
                    <a:pt x="304931" y="138383"/>
                  </a:cubicBezTo>
                  <a:close/>
                  <a:moveTo>
                    <a:pt x="183406" y="79317"/>
                  </a:moveTo>
                  <a:lnTo>
                    <a:pt x="233838" y="166661"/>
                  </a:lnTo>
                  <a:cubicBezTo>
                    <a:pt x="255325" y="153772"/>
                    <a:pt x="274683" y="139575"/>
                    <a:pt x="291483" y="124807"/>
                  </a:cubicBezTo>
                  <a:cubicBezTo>
                    <a:pt x="251100" y="86446"/>
                    <a:pt x="209840" y="68607"/>
                    <a:pt x="183406" y="79317"/>
                  </a:cubicBezTo>
                  <a:close/>
                  <a:moveTo>
                    <a:pt x="168038" y="90803"/>
                  </a:moveTo>
                  <a:cubicBezTo>
                    <a:pt x="151316" y="111177"/>
                    <a:pt x="148255" y="151392"/>
                    <a:pt x="159480" y="199203"/>
                  </a:cubicBezTo>
                  <a:lnTo>
                    <a:pt x="160043" y="201541"/>
                  </a:lnTo>
                  <a:cubicBezTo>
                    <a:pt x="178747" y="194991"/>
                    <a:pt x="198020" y="186509"/>
                    <a:pt x="217282" y="176096"/>
                  </a:cubicBezTo>
                  <a:lnTo>
                    <a:pt x="168038" y="90803"/>
                  </a:lnTo>
                  <a:close/>
                  <a:moveTo>
                    <a:pt x="137929" y="111236"/>
                  </a:moveTo>
                  <a:lnTo>
                    <a:pt x="135913" y="113169"/>
                  </a:lnTo>
                  <a:cubicBezTo>
                    <a:pt x="106155" y="141901"/>
                    <a:pt x="86613" y="178736"/>
                    <a:pt x="78793" y="218051"/>
                  </a:cubicBezTo>
                  <a:cubicBezTo>
                    <a:pt x="97930" y="217447"/>
                    <a:pt x="119309" y="213876"/>
                    <a:pt x="141843" y="207362"/>
                  </a:cubicBezTo>
                  <a:cubicBezTo>
                    <a:pt x="132801" y="170724"/>
                    <a:pt x="131411" y="137255"/>
                    <a:pt x="137929" y="111236"/>
                  </a:cubicBezTo>
                  <a:close/>
                  <a:moveTo>
                    <a:pt x="228966" y="62282"/>
                  </a:moveTo>
                  <a:lnTo>
                    <a:pt x="229931" y="62597"/>
                  </a:lnTo>
                  <a:cubicBezTo>
                    <a:pt x="254116" y="70681"/>
                    <a:pt x="280245" y="87712"/>
                    <a:pt x="305470" y="111808"/>
                  </a:cubicBezTo>
                  <a:cubicBezTo>
                    <a:pt x="320071" y="97435"/>
                    <a:pt x="332219" y="82736"/>
                    <a:pt x="341538" y="68355"/>
                  </a:cubicBezTo>
                  <a:cubicBezTo>
                    <a:pt x="305834" y="55784"/>
                    <a:pt x="266738" y="53337"/>
                    <a:pt x="228966" y="62282"/>
                  </a:cubicBezTo>
                  <a:close/>
                </a:path>
              </a:pathLst>
            </a:custGeom>
            <a:solidFill>
              <a:srgbClr val="333333"/>
            </a:solidFill>
            <a:ln w="0">
              <a:noFill/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FAA5E8EF-7988-AAA5-C8CA-1C7101C1C1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96275" y="3959225"/>
              <a:ext cx="694690" cy="57150"/>
            </a:xfrm>
            <a:custGeom>
              <a:avLst/>
              <a:gdLst>
                <a:gd name="TX0" fmla="*/ 0 w 247653"/>
                <a:gd name="TY0" fmla="*/ 0 h 19053"/>
                <a:gd name="TX1" fmla="*/ 0 w 247653"/>
                <a:gd name="TY1" fmla="*/ 19050 h 19053"/>
                <a:gd name="TX2" fmla="*/ 247650 w 247653"/>
                <a:gd name="TY2" fmla="*/ 19050 h 19053"/>
                <a:gd name="TX3" fmla="*/ 247650 w 247653"/>
                <a:gd name="TY3" fmla="*/ 0 h 190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247653" h="19053">
                  <a:moveTo>
                    <a:pt x="0" y="0"/>
                  </a:moveTo>
                  <a:lnTo>
                    <a:pt x="0" y="19050"/>
                  </a:lnTo>
                  <a:lnTo>
                    <a:pt x="247650" y="19050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94DC55"/>
            </a:solidFill>
            <a:ln w="0">
              <a:noFill/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35" name="Rect 0">
              <a:extLst>
                <a:ext uri="{FF2B5EF4-FFF2-40B4-BE49-F238E27FC236}">
                  <a16:creationId xmlns:a16="http://schemas.microsoft.com/office/drawing/2014/main" id="{FA0C54EE-B31A-0F80-EF48-6A2676A505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4670" y="2401570"/>
              <a:ext cx="1121410" cy="1164590"/>
            </a:xfrm>
            <a:custGeom>
              <a:avLst/>
              <a:gdLst>
                <a:gd name="TX0" fmla="*/ 170953 w 400117"/>
                <a:gd name="TY0" fmla="*/ 334766 h 400119"/>
                <a:gd name="TX1" fmla="*/ 257740 w 400117"/>
                <a:gd name="TY1" fmla="*/ 391631 h 400119"/>
                <a:gd name="TX2" fmla="*/ 128969 w 400117"/>
                <a:gd name="TY2" fmla="*/ 387038 h 400119"/>
                <a:gd name="TX3" fmla="*/ 168936 w 400117"/>
                <a:gd name="TY3" fmla="*/ 336744 h 400119"/>
                <a:gd name="TX4" fmla="*/ 168936 w 400117"/>
                <a:gd name="TY4" fmla="*/ 336744 h 400119"/>
                <a:gd name="TX6" fmla="*/ 113838 w 400117"/>
                <a:gd name="TY6" fmla="*/ 260837 h 400119"/>
                <a:gd name="TX7" fmla="*/ 157885 w 400117"/>
                <a:gd name="TY7" fmla="*/ 320848 h 400119"/>
                <a:gd name="TX8" fmla="*/ 157885 w 400117"/>
                <a:gd name="TY8" fmla="*/ 320848 h 400119"/>
                <a:gd name="TX9" fmla="*/ 156702 w 400117"/>
                <a:gd name="TY9" fmla="*/ 322004 h 400119"/>
                <a:gd name="TX10" fmla="*/ 112845 w 400117"/>
                <a:gd name="TY10" fmla="*/ 376906 h 400119"/>
                <a:gd name="TX11" fmla="*/ 112845 w 400117"/>
                <a:gd name="TY11" fmla="*/ 376906 h 400119"/>
                <a:gd name="TX12" fmla="*/ 111426 w 400117"/>
                <a:gd name="TY12" fmla="*/ 379401 h 400119"/>
                <a:gd name="TX13" fmla="*/ 31778 w 400117"/>
                <a:gd name="TY13" fmla="*/ 308202 h 400119"/>
                <a:gd name="TX14" fmla="*/ 31778 w 400117"/>
                <a:gd name="TY14" fmla="*/ 308202 h 400119"/>
                <a:gd name="TX16" fmla="*/ 237274 w 400117"/>
                <a:gd name="TY16" fmla="*/ 283588 h 400119"/>
                <a:gd name="TX17" fmla="*/ 290503 w 400117"/>
                <a:gd name="TY17" fmla="*/ 375780 h 400119"/>
                <a:gd name="TX18" fmla="*/ 184989 w 400117"/>
                <a:gd name="TY18" fmla="*/ 321846 h 400119"/>
                <a:gd name="TX19" fmla="*/ 237274 w 400117"/>
                <a:gd name="TY19" fmla="*/ 283588 h 400119"/>
                <a:gd name="TX20" fmla="*/ 237274 w 400117"/>
                <a:gd name="TY20" fmla="*/ 283588 h 400119"/>
                <a:gd name="TX22" fmla="*/ 320850 w 400117"/>
                <a:gd name="TY22" fmla="*/ 244291 h 400119"/>
                <a:gd name="TX23" fmla="*/ 308131 w 400117"/>
                <a:gd name="TY23" fmla="*/ 368214 h 400119"/>
                <a:gd name="TX24" fmla="*/ 308131 w 400117"/>
                <a:gd name="TY24" fmla="*/ 368214 h 400119"/>
                <a:gd name="TX25" fmla="*/ 253723 w 400117"/>
                <a:gd name="TY25" fmla="*/ 273967 h 400119"/>
                <a:gd name="TX26" fmla="*/ 320850 w 400117"/>
                <a:gd name="TY26" fmla="*/ 244291 h 400119"/>
                <a:gd name="TX28" fmla="*/ 397883 w 400117"/>
                <a:gd name="TY28" fmla="*/ 229662 h 400119"/>
                <a:gd name="TX29" fmla="*/ 345665 w 400117"/>
                <a:gd name="TY29" fmla="*/ 337284 h 400119"/>
                <a:gd name="TX30" fmla="*/ 339109 w 400117"/>
                <a:gd name="TY30" fmla="*/ 238796 h 400119"/>
                <a:gd name="TX31" fmla="*/ 397883 w 400117"/>
                <a:gd name="TY31" fmla="*/ 229662 h 400119"/>
                <a:gd name="TX33" fmla="*/ 196559 w 400117"/>
                <a:gd name="TY33" fmla="*/ 213073 h 400119"/>
                <a:gd name="TX34" fmla="*/ 227745 w 400117"/>
                <a:gd name="TY34" fmla="*/ 267082 h 400119"/>
                <a:gd name="TX35" fmla="*/ 171917 w 400117"/>
                <a:gd name="TY35" fmla="*/ 307929 h 400119"/>
                <a:gd name="TX36" fmla="*/ 130342 w 400117"/>
                <a:gd name="TY36" fmla="*/ 251313 h 400119"/>
                <a:gd name="TX37" fmla="*/ 130342 w 400117"/>
                <a:gd name="TY37" fmla="*/ 251313 h 400119"/>
                <a:gd name="TX38" fmla="*/ 196559 w 400117"/>
                <a:gd name="TY38" fmla="*/ 213073 h 400119"/>
                <a:gd name="TX40" fmla="*/ 72006 w 400117"/>
                <a:gd name="TY40" fmla="*/ 168812 h 400119"/>
                <a:gd name="TX41" fmla="*/ 104313 w 400117"/>
                <a:gd name="TY41" fmla="*/ 244339 h 400119"/>
                <a:gd name="TX42" fmla="*/ 104313 w 400117"/>
                <a:gd name="TY42" fmla="*/ 244339 h 400119"/>
                <a:gd name="TX43" fmla="*/ 22256 w 400117"/>
                <a:gd name="TY43" fmla="*/ 291709 h 400119"/>
                <a:gd name="TX44" fmla="*/ 998 w 400117"/>
                <a:gd name="TY44" fmla="*/ 180242 h 400119"/>
                <a:gd name="TX45" fmla="*/ 72006 w 400117"/>
                <a:gd name="TY45" fmla="*/ 168812 h 400119"/>
                <a:gd name="TX47" fmla="*/ 286886 w 400117"/>
                <a:gd name="TY47" fmla="*/ 160932 h 400119"/>
                <a:gd name="TX48" fmla="*/ 315378 w 400117"/>
                <a:gd name="TY48" fmla="*/ 225994 h 400119"/>
                <a:gd name="TX49" fmla="*/ 244192 w 400117"/>
                <a:gd name="TY49" fmla="*/ 257469 h 400119"/>
                <a:gd name="TX50" fmla="*/ 244192 w 400117"/>
                <a:gd name="TY50" fmla="*/ 257469 h 400119"/>
                <a:gd name="TX51" fmla="*/ 213057 w 400117"/>
                <a:gd name="TY51" fmla="*/ 203548 h 400119"/>
                <a:gd name="TX53" fmla="*/ 151872 w 400117"/>
                <a:gd name="TY53" fmla="*/ 135666 h 400119"/>
                <a:gd name="TX54" fmla="*/ 187034 w 400117"/>
                <a:gd name="TY54" fmla="*/ 196576 h 400119"/>
                <a:gd name="TX55" fmla="*/ 120815 w 400117"/>
                <a:gd name="TY55" fmla="*/ 234812 h 400119"/>
                <a:gd name="TX56" fmla="*/ 90732 w 400117"/>
                <a:gd name="TY56" fmla="*/ 164811 h 400119"/>
                <a:gd name="TX57" fmla="*/ 90732 w 400117"/>
                <a:gd name="TY57" fmla="*/ 164811 h 400119"/>
                <a:gd name="TX58" fmla="*/ 90181 w 400117"/>
                <a:gd name="TY58" fmla="*/ 163042 h 400119"/>
                <a:gd name="TX59" fmla="*/ 151872 w 400117"/>
                <a:gd name="TY59" fmla="*/ 135666 h 400119"/>
                <a:gd name="TX60" fmla="*/ 151872 w 400117"/>
                <a:gd name="TY60" fmla="*/ 135666 h 400119"/>
                <a:gd name="TX62" fmla="*/ 377846 w 400117"/>
                <a:gd name="TY62" fmla="*/ 108399 h 400119"/>
                <a:gd name="TX63" fmla="*/ 379984 w 400117"/>
                <a:gd name="TY63" fmla="*/ 112660 h 400119"/>
                <a:gd name="TX64" fmla="*/ 399829 w 400117"/>
                <a:gd name="TY64" fmla="*/ 210579 h 400119"/>
                <a:gd name="TX65" fmla="*/ 333648 w 400117"/>
                <a:gd name="TY65" fmla="*/ 220507 h 400119"/>
                <a:gd name="TX66" fmla="*/ 303386 w 400117"/>
                <a:gd name="TY66" fmla="*/ 151401 h 400119"/>
                <a:gd name="TX67" fmla="*/ 303386 w 400117"/>
                <a:gd name="TY67" fmla="*/ 151401 h 400119"/>
                <a:gd name="TX68" fmla="*/ 377846 w 400117"/>
                <a:gd name="TY68" fmla="*/ 108399 h 400119"/>
                <a:gd name="TX70" fmla="*/ 229991 w 400117"/>
                <a:gd name="TY70" fmla="*/ 81448 h 400119"/>
                <a:gd name="TX71" fmla="*/ 277358 w 400117"/>
                <a:gd name="TY71" fmla="*/ 144431 h 400119"/>
                <a:gd name="TX72" fmla="*/ 277358 w 400117"/>
                <a:gd name="TY72" fmla="*/ 144431 h 400119"/>
                <a:gd name="TX73" fmla="*/ 203532 w 400117"/>
                <a:gd name="TY73" fmla="*/ 187051 h 400119"/>
                <a:gd name="TX74" fmla="*/ 168421 w 400117"/>
                <a:gd name="TY74" fmla="*/ 126229 h 400119"/>
                <a:gd name="TX75" fmla="*/ 227881 w 400117"/>
                <a:gd name="TY75" fmla="*/ 83306 h 400119"/>
                <a:gd name="TX76" fmla="*/ 227881 w 400117"/>
                <a:gd name="TY76" fmla="*/ 83306 h 400119"/>
                <a:gd name="TX78" fmla="*/ 62989 w 400117"/>
                <a:gd name="TY78" fmla="*/ 54301 h 400119"/>
                <a:gd name="TX79" fmla="*/ 66903 w 400117"/>
                <a:gd name="TY79" fmla="*/ 150427 h 400119"/>
                <a:gd name="TX80" fmla="*/ 3853 w 400117"/>
                <a:gd name="TY80" fmla="*/ 161116 h 400119"/>
                <a:gd name="TX81" fmla="*/ 60973 w 400117"/>
                <a:gd name="TY81" fmla="*/ 56234 h 400119"/>
                <a:gd name="TX82" fmla="*/ 60973 w 400117"/>
                <a:gd name="TY82" fmla="*/ 56234 h 400119"/>
                <a:gd name="TX84" fmla="*/ 93098 w 400117"/>
                <a:gd name="TY84" fmla="*/ 33868 h 400119"/>
                <a:gd name="TX85" fmla="*/ 142342 w 400117"/>
                <a:gd name="TY85" fmla="*/ 119161 h 400119"/>
                <a:gd name="TX86" fmla="*/ 85103 w 400117"/>
                <a:gd name="TY86" fmla="*/ 144606 h 400119"/>
                <a:gd name="TX87" fmla="*/ 85103 w 400117"/>
                <a:gd name="TY87" fmla="*/ 144606 h 400119"/>
                <a:gd name="TX88" fmla="*/ 84540 w 400117"/>
                <a:gd name="TY88" fmla="*/ 142268 h 400119"/>
                <a:gd name="TX89" fmla="*/ 93098 w 400117"/>
                <a:gd name="TY89" fmla="*/ 33868 h 400119"/>
                <a:gd name="TX90" fmla="*/ 93098 w 400117"/>
                <a:gd name="TY90" fmla="*/ 33868 h 400119"/>
                <a:gd name="TX92" fmla="*/ 284516 w 400117"/>
                <a:gd name="TY92" fmla="*/ 18722 h 400119"/>
                <a:gd name="TX93" fmla="*/ 288494 w 400117"/>
                <a:gd name="TY93" fmla="*/ 20624 h 400119"/>
                <a:gd name="TX94" fmla="*/ 368324 w 400117"/>
                <a:gd name="TY94" fmla="*/ 91907 h 400119"/>
                <a:gd name="TX95" fmla="*/ 368324 w 400117"/>
                <a:gd name="TY95" fmla="*/ 91907 h 400119"/>
                <a:gd name="TX96" fmla="*/ 293861 w 400117"/>
                <a:gd name="TY96" fmla="*/ 134903 h 400119"/>
                <a:gd name="TX97" fmla="*/ 243941 w 400117"/>
                <a:gd name="TY97" fmla="*/ 68450 h 400119"/>
                <a:gd name="TX98" fmla="*/ 281884 w 400117"/>
                <a:gd name="TY98" fmla="*/ 22840 h 400119"/>
                <a:gd name="TX99" fmla="*/ 281884 w 400117"/>
                <a:gd name="TY99" fmla="*/ 22840 h 400119"/>
                <a:gd name="TX100" fmla="*/ 284516 w 400117"/>
                <a:gd name="TY100" fmla="*/ 18722 h 400119"/>
                <a:gd name="TX102" fmla="*/ 108466 w 400117"/>
                <a:gd name="TY102" fmla="*/ 22382 h 400119"/>
                <a:gd name="TX103" fmla="*/ 216543 w 400117"/>
                <a:gd name="TY103" fmla="*/ 67872 h 400119"/>
                <a:gd name="TX104" fmla="*/ 158898 w 400117"/>
                <a:gd name="TY104" fmla="*/ 109726 h 400119"/>
                <a:gd name="TX105" fmla="*/ 158898 w 400117"/>
                <a:gd name="TY105" fmla="*/ 109726 h 400119"/>
                <a:gd name="TX107" fmla="*/ 154025 w 400117"/>
                <a:gd name="TY107" fmla="*/ 5347 h 400119"/>
                <a:gd name="TX108" fmla="*/ 266598 w 400117"/>
                <a:gd name="TY108" fmla="*/ 11420 h 400119"/>
                <a:gd name="TX109" fmla="*/ 230530 w 400117"/>
                <a:gd name="TY109" fmla="*/ 54873 h 400119"/>
                <a:gd name="TX110" fmla="*/ 154991 w 400117"/>
                <a:gd name="TY110" fmla="*/ 5662 h 400119"/>
                <a:gd name="TX111" fmla="*/ 154991 w 400117"/>
                <a:gd name="TY111" fmla="*/ 5662 h 40011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</a:cxnLst>
              <a:rect l="l" t="t" r="r" b="b"/>
              <a:pathLst>
                <a:path w="400117" h="400119">
                  <a:moveTo>
                    <a:pt x="170953" y="334766"/>
                  </a:moveTo>
                  <a:cubicBezTo>
                    <a:pt x="199825" y="363857"/>
                    <a:pt x="230209" y="383773"/>
                    <a:pt x="257740" y="391631"/>
                  </a:cubicBezTo>
                  <a:cubicBezTo>
                    <a:pt x="214828" y="404593"/>
                    <a:pt x="169537" y="402426"/>
                    <a:pt x="128969" y="387038"/>
                  </a:cubicBezTo>
                  <a:cubicBezTo>
                    <a:pt x="138594" y="370520"/>
                    <a:pt x="152112" y="353421"/>
                    <a:pt x="168936" y="336744"/>
                  </a:cubicBezTo>
                  <a:lnTo>
                    <a:pt x="168936" y="336744"/>
                  </a:lnTo>
                  <a:close/>
                  <a:moveTo>
                    <a:pt x="113838" y="260837"/>
                  </a:moveTo>
                  <a:cubicBezTo>
                    <a:pt x="127376" y="283168"/>
                    <a:pt x="142300" y="303332"/>
                    <a:pt x="157885" y="320848"/>
                  </a:cubicBezTo>
                  <a:lnTo>
                    <a:pt x="157885" y="320848"/>
                  </a:lnTo>
                  <a:lnTo>
                    <a:pt x="156702" y="322004"/>
                  </a:lnTo>
                  <a:cubicBezTo>
                    <a:pt x="138450" y="339917"/>
                    <a:pt x="123598" y="358535"/>
                    <a:pt x="112845" y="376906"/>
                  </a:cubicBezTo>
                  <a:lnTo>
                    <a:pt x="112845" y="376906"/>
                  </a:lnTo>
                  <a:lnTo>
                    <a:pt x="111426" y="379401"/>
                  </a:lnTo>
                  <a:cubicBezTo>
                    <a:pt x="79827" y="363821"/>
                    <a:pt x="52018" y="339751"/>
                    <a:pt x="31778" y="308202"/>
                  </a:cubicBezTo>
                  <a:lnTo>
                    <a:pt x="31778" y="308202"/>
                  </a:lnTo>
                  <a:close/>
                  <a:moveTo>
                    <a:pt x="237274" y="283588"/>
                  </a:moveTo>
                  <a:lnTo>
                    <a:pt x="290503" y="375780"/>
                  </a:lnTo>
                  <a:cubicBezTo>
                    <a:pt x="262714" y="380370"/>
                    <a:pt x="223103" y="360122"/>
                    <a:pt x="184989" y="321846"/>
                  </a:cubicBezTo>
                  <a:cubicBezTo>
                    <a:pt x="200411" y="308418"/>
                    <a:pt x="217948" y="295480"/>
                    <a:pt x="237274" y="283588"/>
                  </a:cubicBezTo>
                  <a:lnTo>
                    <a:pt x="237274" y="283588"/>
                  </a:lnTo>
                  <a:close/>
                  <a:moveTo>
                    <a:pt x="320850" y="244291"/>
                  </a:moveTo>
                  <a:cubicBezTo>
                    <a:pt x="336247" y="301833"/>
                    <a:pt x="331665" y="349864"/>
                    <a:pt x="308131" y="368214"/>
                  </a:cubicBezTo>
                  <a:lnTo>
                    <a:pt x="308131" y="368214"/>
                  </a:lnTo>
                  <a:lnTo>
                    <a:pt x="253723" y="273967"/>
                  </a:lnTo>
                  <a:cubicBezTo>
                    <a:pt x="276337" y="261410"/>
                    <a:pt x="299024" y="251514"/>
                    <a:pt x="320850" y="244291"/>
                  </a:cubicBezTo>
                  <a:close/>
                  <a:moveTo>
                    <a:pt x="397883" y="229662"/>
                  </a:moveTo>
                  <a:cubicBezTo>
                    <a:pt x="391898" y="269481"/>
                    <a:pt x="373984" y="307246"/>
                    <a:pt x="345665" y="337284"/>
                  </a:cubicBezTo>
                  <a:cubicBezTo>
                    <a:pt x="351392" y="310321"/>
                    <a:pt x="349120" y="276036"/>
                    <a:pt x="339109" y="238796"/>
                  </a:cubicBezTo>
                  <a:cubicBezTo>
                    <a:pt x="360113" y="233141"/>
                    <a:pt x="380013" y="230091"/>
                    <a:pt x="397883" y="229662"/>
                  </a:cubicBezTo>
                  <a:close/>
                  <a:moveTo>
                    <a:pt x="196559" y="213073"/>
                  </a:moveTo>
                  <a:lnTo>
                    <a:pt x="227745" y="267082"/>
                  </a:lnTo>
                  <a:cubicBezTo>
                    <a:pt x="207202" y="279683"/>
                    <a:pt x="188461" y="293477"/>
                    <a:pt x="171917" y="307929"/>
                  </a:cubicBezTo>
                  <a:cubicBezTo>
                    <a:pt x="157344" y="291516"/>
                    <a:pt x="143227" y="272512"/>
                    <a:pt x="130342" y="251313"/>
                  </a:cubicBezTo>
                  <a:lnTo>
                    <a:pt x="130342" y="251313"/>
                  </a:lnTo>
                  <a:lnTo>
                    <a:pt x="196559" y="213073"/>
                  </a:lnTo>
                  <a:close/>
                  <a:moveTo>
                    <a:pt x="72006" y="168812"/>
                  </a:moveTo>
                  <a:cubicBezTo>
                    <a:pt x="79555" y="193338"/>
                    <a:pt x="90348" y="218911"/>
                    <a:pt x="104313" y="244339"/>
                  </a:cubicBezTo>
                  <a:lnTo>
                    <a:pt x="104313" y="244339"/>
                  </a:lnTo>
                  <a:lnTo>
                    <a:pt x="22256" y="291709"/>
                  </a:lnTo>
                  <a:cubicBezTo>
                    <a:pt x="3944" y="256252"/>
                    <a:pt x="-2738" y="217604"/>
                    <a:pt x="998" y="180242"/>
                  </a:cubicBezTo>
                  <a:cubicBezTo>
                    <a:pt x="22769" y="179928"/>
                    <a:pt x="46850" y="176073"/>
                    <a:pt x="72006" y="168812"/>
                  </a:cubicBezTo>
                  <a:close/>
                  <a:moveTo>
                    <a:pt x="286886" y="160932"/>
                  </a:moveTo>
                  <a:cubicBezTo>
                    <a:pt x="298947" y="182954"/>
                    <a:pt x="308430" y="204946"/>
                    <a:pt x="315378" y="225994"/>
                  </a:cubicBezTo>
                  <a:cubicBezTo>
                    <a:pt x="292059" y="233688"/>
                    <a:pt x="268015" y="244215"/>
                    <a:pt x="244192" y="257469"/>
                  </a:cubicBezTo>
                  <a:lnTo>
                    <a:pt x="244192" y="257469"/>
                  </a:lnTo>
                  <a:lnTo>
                    <a:pt x="213057" y="203548"/>
                  </a:lnTo>
                  <a:close/>
                  <a:moveTo>
                    <a:pt x="151872" y="135666"/>
                  </a:moveTo>
                  <a:lnTo>
                    <a:pt x="187034" y="196576"/>
                  </a:lnTo>
                  <a:lnTo>
                    <a:pt x="120815" y="234812"/>
                  </a:lnTo>
                  <a:cubicBezTo>
                    <a:pt x="107808" y="211065"/>
                    <a:pt x="97800" y="187354"/>
                    <a:pt x="90732" y="164811"/>
                  </a:cubicBezTo>
                  <a:lnTo>
                    <a:pt x="90732" y="164811"/>
                  </a:lnTo>
                  <a:lnTo>
                    <a:pt x="90181" y="163042"/>
                  </a:lnTo>
                  <a:cubicBezTo>
                    <a:pt x="110460" y="156011"/>
                    <a:pt x="131228" y="146863"/>
                    <a:pt x="151872" y="135666"/>
                  </a:cubicBezTo>
                  <a:lnTo>
                    <a:pt x="151872" y="135666"/>
                  </a:lnTo>
                  <a:close/>
                  <a:moveTo>
                    <a:pt x="377846" y="108399"/>
                  </a:moveTo>
                  <a:lnTo>
                    <a:pt x="379984" y="112660"/>
                  </a:lnTo>
                  <a:cubicBezTo>
                    <a:pt x="395251" y="144010"/>
                    <a:pt x="401589" y="177680"/>
                    <a:pt x="399829" y="210579"/>
                  </a:cubicBezTo>
                  <a:cubicBezTo>
                    <a:pt x="379468" y="210815"/>
                    <a:pt x="357069" y="214162"/>
                    <a:pt x="333648" y="220507"/>
                  </a:cubicBezTo>
                  <a:cubicBezTo>
                    <a:pt x="326242" y="197956"/>
                    <a:pt x="316136" y="174618"/>
                    <a:pt x="303386" y="151401"/>
                  </a:cubicBezTo>
                  <a:lnTo>
                    <a:pt x="303386" y="151401"/>
                  </a:lnTo>
                  <a:lnTo>
                    <a:pt x="377846" y="108399"/>
                  </a:lnTo>
                  <a:close/>
                  <a:moveTo>
                    <a:pt x="229991" y="81448"/>
                  </a:moveTo>
                  <a:cubicBezTo>
                    <a:pt x="246608" y="99246"/>
                    <a:pt x="262773" y="120432"/>
                    <a:pt x="277358" y="144431"/>
                  </a:cubicBezTo>
                  <a:lnTo>
                    <a:pt x="277358" y="144431"/>
                  </a:lnTo>
                  <a:lnTo>
                    <a:pt x="203532" y="187051"/>
                  </a:lnTo>
                  <a:lnTo>
                    <a:pt x="168421" y="126229"/>
                  </a:lnTo>
                  <a:cubicBezTo>
                    <a:pt x="190381" y="113081"/>
                    <a:pt x="210356" y="98561"/>
                    <a:pt x="227881" y="83306"/>
                  </a:cubicBezTo>
                  <a:lnTo>
                    <a:pt x="227881" y="83306"/>
                  </a:lnTo>
                  <a:close/>
                  <a:moveTo>
                    <a:pt x="62989" y="54301"/>
                  </a:moveTo>
                  <a:cubicBezTo>
                    <a:pt x="56471" y="80320"/>
                    <a:pt x="57861" y="113789"/>
                    <a:pt x="66903" y="150427"/>
                  </a:cubicBezTo>
                  <a:cubicBezTo>
                    <a:pt x="44369" y="156941"/>
                    <a:pt x="22990" y="160512"/>
                    <a:pt x="3853" y="161116"/>
                  </a:cubicBezTo>
                  <a:cubicBezTo>
                    <a:pt x="11673" y="121801"/>
                    <a:pt x="31215" y="84966"/>
                    <a:pt x="60973" y="56234"/>
                  </a:cubicBezTo>
                  <a:lnTo>
                    <a:pt x="60973" y="56234"/>
                  </a:lnTo>
                  <a:close/>
                  <a:moveTo>
                    <a:pt x="93098" y="33868"/>
                  </a:moveTo>
                  <a:lnTo>
                    <a:pt x="142342" y="119161"/>
                  </a:lnTo>
                  <a:cubicBezTo>
                    <a:pt x="123080" y="129574"/>
                    <a:pt x="103807" y="138056"/>
                    <a:pt x="85103" y="144606"/>
                  </a:cubicBezTo>
                  <a:lnTo>
                    <a:pt x="85103" y="144606"/>
                  </a:lnTo>
                  <a:lnTo>
                    <a:pt x="84540" y="142268"/>
                  </a:lnTo>
                  <a:cubicBezTo>
                    <a:pt x="73315" y="94457"/>
                    <a:pt x="76376" y="54242"/>
                    <a:pt x="93098" y="33868"/>
                  </a:cubicBezTo>
                  <a:lnTo>
                    <a:pt x="93098" y="33868"/>
                  </a:lnTo>
                  <a:close/>
                  <a:moveTo>
                    <a:pt x="284516" y="18722"/>
                  </a:moveTo>
                  <a:lnTo>
                    <a:pt x="288494" y="20624"/>
                  </a:lnTo>
                  <a:cubicBezTo>
                    <a:pt x="320168" y="36200"/>
                    <a:pt x="348044" y="60300"/>
                    <a:pt x="368324" y="91907"/>
                  </a:cubicBezTo>
                  <a:lnTo>
                    <a:pt x="368324" y="91907"/>
                  </a:lnTo>
                  <a:lnTo>
                    <a:pt x="293861" y="134903"/>
                  </a:lnTo>
                  <a:cubicBezTo>
                    <a:pt x="278630" y="109779"/>
                    <a:pt x="261644" y="87398"/>
                    <a:pt x="243941" y="68450"/>
                  </a:cubicBezTo>
                  <a:cubicBezTo>
                    <a:pt x="259078" y="53547"/>
                    <a:pt x="271860" y="38163"/>
                    <a:pt x="281884" y="22840"/>
                  </a:cubicBezTo>
                  <a:lnTo>
                    <a:pt x="281884" y="22840"/>
                  </a:lnTo>
                  <a:lnTo>
                    <a:pt x="284516" y="18722"/>
                  </a:lnTo>
                  <a:close/>
                  <a:moveTo>
                    <a:pt x="108466" y="22382"/>
                  </a:moveTo>
                  <a:cubicBezTo>
                    <a:pt x="134900" y="11672"/>
                    <a:pt x="176160" y="29511"/>
                    <a:pt x="216543" y="67872"/>
                  </a:cubicBezTo>
                  <a:cubicBezTo>
                    <a:pt x="199743" y="82640"/>
                    <a:pt x="180384" y="96837"/>
                    <a:pt x="158898" y="109726"/>
                  </a:cubicBezTo>
                  <a:lnTo>
                    <a:pt x="158898" y="109726"/>
                  </a:lnTo>
                  <a:close/>
                  <a:moveTo>
                    <a:pt x="154025" y="5347"/>
                  </a:moveTo>
                  <a:cubicBezTo>
                    <a:pt x="191798" y="-3598"/>
                    <a:pt x="230894" y="-1151"/>
                    <a:pt x="266598" y="11420"/>
                  </a:cubicBezTo>
                  <a:cubicBezTo>
                    <a:pt x="257279" y="25801"/>
                    <a:pt x="245131" y="40500"/>
                    <a:pt x="230530" y="54873"/>
                  </a:cubicBezTo>
                  <a:cubicBezTo>
                    <a:pt x="205305" y="30777"/>
                    <a:pt x="179176" y="13746"/>
                    <a:pt x="154991" y="5662"/>
                  </a:cubicBezTo>
                  <a:lnTo>
                    <a:pt x="154991" y="5662"/>
                  </a:lnTo>
                  <a:close/>
                </a:path>
              </a:pathLst>
            </a:custGeom>
            <a:ln w="12700" cap="flat" cmpd="sng">
              <a:prstDash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36" name="Rect 0">
            <a:extLst>
              <a:ext uri="{FF2B5EF4-FFF2-40B4-BE49-F238E27FC236}">
                <a16:creationId xmlns:a16="http://schemas.microsoft.com/office/drawing/2014/main" id="{E1E8340C-7AA4-CD70-4FC0-E8C0D2E3C766}"/>
              </a:ext>
            </a:extLst>
          </p:cNvPr>
          <p:cNvSpPr txBox="1">
            <a:spLocks/>
          </p:cNvSpPr>
          <p:nvPr/>
        </p:nvSpPr>
        <p:spPr>
          <a:xfrm>
            <a:off x="1181792" y="4881358"/>
            <a:ext cx="3135724" cy="78335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b="1" dirty="0">
                <a:solidFill>
                  <a:srgbClr val="2F2D2D"/>
                </a:solidFill>
              </a:rPr>
              <a:t>개인화된 맥주 추천 방법으로 실현 가능성을 확인</a:t>
            </a:r>
            <a:endParaRPr lang="en-US" altLang="ko-KR" sz="1600" b="1" dirty="0">
              <a:solidFill>
                <a:srgbClr val="2F2D2D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0B5AEEB-84BB-43BD-9DC5-8E34DF52A7DA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8"/>
          <p:cNvSpPr txBox="1">
            <a:spLocks/>
          </p:cNvSpPr>
          <p:nvPr/>
        </p:nvSpPr>
        <p:spPr>
          <a:xfrm>
            <a:off x="1017905" y="257810"/>
            <a:ext cx="609727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b="1" dirty="0">
                <a:solidFill>
                  <a:srgbClr val="5D5757"/>
                </a:solidFill>
                <a:latin typeface="맑은 고딕" charset="0"/>
              </a:rPr>
              <a:t>4.2 </a:t>
            </a: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한계점</a:t>
            </a:r>
          </a:p>
        </p:txBody>
      </p:sp>
      <p:pic>
        <p:nvPicPr>
          <p:cNvPr id="48" name="그림 13" descr="C:/Users/user/AppData/Roaming/PolarisOffice/ETemp/16312_15318592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0CF63E1D-946E-FC50-2B68-5BB6593371B2}"/>
              </a:ext>
            </a:extLst>
          </p:cNvPr>
          <p:cNvGrpSpPr/>
          <p:nvPr/>
        </p:nvGrpSpPr>
        <p:grpSpPr>
          <a:xfrm>
            <a:off x="1017905" y="2847661"/>
            <a:ext cx="10595444" cy="619125"/>
            <a:chOff x="1150620" y="955040"/>
            <a:chExt cx="10518140" cy="619125"/>
          </a:xfrm>
        </p:grpSpPr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66FC4689-4399-F903-F494-BE747946EE26}"/>
                </a:ext>
              </a:extLst>
            </p:cNvPr>
            <p:cNvSpPr>
              <a:spLocks/>
            </p:cNvSpPr>
            <p:nvPr/>
          </p:nvSpPr>
          <p:spPr>
            <a:xfrm>
              <a:off x="1150620" y="955040"/>
              <a:ext cx="10424160" cy="619125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7" name="Rect 0">
              <a:extLst>
                <a:ext uri="{FF2B5EF4-FFF2-40B4-BE49-F238E27FC236}">
                  <a16:creationId xmlns:a16="http://schemas.microsoft.com/office/drawing/2014/main" id="{013C2D11-69DC-B46B-AE23-B8E255A9BAAF}"/>
                </a:ext>
              </a:extLst>
            </p:cNvPr>
            <p:cNvSpPr txBox="1">
              <a:spLocks/>
            </p:cNvSpPr>
            <p:nvPr/>
          </p:nvSpPr>
          <p:spPr>
            <a:xfrm>
              <a:off x="1193800" y="1028065"/>
              <a:ext cx="10474960" cy="414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 err="1">
                  <a:solidFill>
                    <a:srgbClr val="2F2D2D"/>
                  </a:solidFill>
                </a:rPr>
                <a:t>챗봇의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 말투가 비교적 자연스럽지 못함</a:t>
              </a:r>
            </a:p>
          </p:txBody>
        </p:sp>
      </p:grpSp>
      <p:grpSp>
        <p:nvGrpSpPr>
          <p:cNvPr id="28" name="Group 5">
            <a:extLst>
              <a:ext uri="{FF2B5EF4-FFF2-40B4-BE49-F238E27FC236}">
                <a16:creationId xmlns:a16="http://schemas.microsoft.com/office/drawing/2014/main" id="{00562499-7EA0-93A3-10C4-C6C30959CB71}"/>
              </a:ext>
            </a:extLst>
          </p:cNvPr>
          <p:cNvGrpSpPr/>
          <p:nvPr/>
        </p:nvGrpSpPr>
        <p:grpSpPr>
          <a:xfrm>
            <a:off x="1017905" y="3821174"/>
            <a:ext cx="10595444" cy="619125"/>
            <a:chOff x="1150620" y="955040"/>
            <a:chExt cx="10518140" cy="619125"/>
          </a:xfrm>
        </p:grpSpPr>
        <p:sp>
          <p:nvSpPr>
            <p:cNvPr id="29" name="Rect 0">
              <a:extLst>
                <a:ext uri="{FF2B5EF4-FFF2-40B4-BE49-F238E27FC236}">
                  <a16:creationId xmlns:a16="http://schemas.microsoft.com/office/drawing/2014/main" id="{10B7574C-191B-A56E-C89A-3D8EA0CC2CB4}"/>
                </a:ext>
              </a:extLst>
            </p:cNvPr>
            <p:cNvSpPr>
              <a:spLocks/>
            </p:cNvSpPr>
            <p:nvPr/>
          </p:nvSpPr>
          <p:spPr>
            <a:xfrm>
              <a:off x="1150620" y="955040"/>
              <a:ext cx="10424160" cy="619125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08F95EE4-6C81-969C-5871-C49549B0F0F1}"/>
                </a:ext>
              </a:extLst>
            </p:cNvPr>
            <p:cNvSpPr txBox="1">
              <a:spLocks/>
            </p:cNvSpPr>
            <p:nvPr/>
          </p:nvSpPr>
          <p:spPr>
            <a:xfrm>
              <a:off x="1193800" y="1028065"/>
              <a:ext cx="10474960" cy="414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맛이나 향 등 </a:t>
              </a:r>
              <a:r>
                <a:rPr lang="ko-KR" altLang="en-US" sz="1600" b="1" dirty="0" err="1">
                  <a:solidFill>
                    <a:srgbClr val="2F2D2D"/>
                  </a:solidFill>
                </a:rPr>
                <a:t>토큰값을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 다양하게 설정하는 데에 어려움</a:t>
              </a:r>
            </a:p>
          </p:txBody>
        </p:sp>
      </p:grpSp>
      <p:grpSp>
        <p:nvGrpSpPr>
          <p:cNvPr id="32" name="Group 5">
            <a:extLst>
              <a:ext uri="{FF2B5EF4-FFF2-40B4-BE49-F238E27FC236}">
                <a16:creationId xmlns:a16="http://schemas.microsoft.com/office/drawing/2014/main" id="{512918B2-6AA8-A687-E367-9D7B220022EC}"/>
              </a:ext>
            </a:extLst>
          </p:cNvPr>
          <p:cNvGrpSpPr/>
          <p:nvPr/>
        </p:nvGrpSpPr>
        <p:grpSpPr>
          <a:xfrm>
            <a:off x="1017905" y="4794686"/>
            <a:ext cx="10595444" cy="619125"/>
            <a:chOff x="1150620" y="955040"/>
            <a:chExt cx="10518140" cy="619125"/>
          </a:xfrm>
        </p:grpSpPr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DE65F2D8-682D-7A09-4CD8-50357F3AC922}"/>
                </a:ext>
              </a:extLst>
            </p:cNvPr>
            <p:cNvSpPr>
              <a:spLocks/>
            </p:cNvSpPr>
            <p:nvPr/>
          </p:nvSpPr>
          <p:spPr>
            <a:xfrm>
              <a:off x="1150620" y="955040"/>
              <a:ext cx="10424160" cy="619125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2E7EACF6-CBDF-5A12-57A2-9FBD43F2A80B}"/>
                </a:ext>
              </a:extLst>
            </p:cNvPr>
            <p:cNvSpPr txBox="1">
              <a:spLocks/>
            </p:cNvSpPr>
            <p:nvPr/>
          </p:nvSpPr>
          <p:spPr>
            <a:xfrm>
              <a:off x="1193800" y="1028065"/>
              <a:ext cx="10474960" cy="414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일부 예외처리 외 다양한 상황에서의 예외처리 한계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 (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정해진 대답에 대한 답변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,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 불필요한 입력에 대한 답변 등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)</a:t>
              </a:r>
              <a:endParaRPr lang="ko-KR" altLang="en-US" sz="1600" b="1" dirty="0">
                <a:solidFill>
                  <a:srgbClr val="2F2D2D"/>
                </a:solidFill>
              </a:endParaRPr>
            </a:p>
          </p:txBody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CBB1C1EA-23F4-0BAF-52EB-3DDE77EA5F22}"/>
              </a:ext>
            </a:extLst>
          </p:cNvPr>
          <p:cNvGrpSpPr/>
          <p:nvPr/>
        </p:nvGrpSpPr>
        <p:grpSpPr>
          <a:xfrm>
            <a:off x="1017905" y="1874148"/>
            <a:ext cx="10595444" cy="619125"/>
            <a:chOff x="1150620" y="955040"/>
            <a:chExt cx="10518140" cy="619125"/>
          </a:xfrm>
        </p:grpSpPr>
        <p:sp>
          <p:nvSpPr>
            <p:cNvPr id="49" name="Rect 0">
              <a:extLst>
                <a:ext uri="{FF2B5EF4-FFF2-40B4-BE49-F238E27FC236}">
                  <a16:creationId xmlns:a16="http://schemas.microsoft.com/office/drawing/2014/main" id="{E758C3ED-3A7E-25CC-CF6C-367D0E103DF8}"/>
                </a:ext>
              </a:extLst>
            </p:cNvPr>
            <p:cNvSpPr>
              <a:spLocks/>
            </p:cNvSpPr>
            <p:nvPr/>
          </p:nvSpPr>
          <p:spPr>
            <a:xfrm>
              <a:off x="1150620" y="955040"/>
              <a:ext cx="10424160" cy="619125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50" name="Rect 0">
              <a:extLst>
                <a:ext uri="{FF2B5EF4-FFF2-40B4-BE49-F238E27FC236}">
                  <a16:creationId xmlns:a16="http://schemas.microsoft.com/office/drawing/2014/main" id="{D0426EC6-4A9F-3290-F492-E1959C5D7430}"/>
                </a:ext>
              </a:extLst>
            </p:cNvPr>
            <p:cNvSpPr txBox="1">
              <a:spLocks/>
            </p:cNvSpPr>
            <p:nvPr/>
          </p:nvSpPr>
          <p:spPr>
            <a:xfrm>
              <a:off x="1193800" y="1028065"/>
              <a:ext cx="10474960" cy="414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다양한 문장 틀 확보가 어려움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C9BE35B-DBD4-BF8C-C02F-1A6508D8E5BD}"/>
              </a:ext>
            </a:extLst>
          </p:cNvPr>
          <p:cNvSpPr txBox="1">
            <a:spLocks/>
          </p:cNvSpPr>
          <p:nvPr/>
        </p:nvSpPr>
        <p:spPr>
          <a:xfrm>
            <a:off x="8583608" y="336822"/>
            <a:ext cx="334488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4.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기대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효과</a:t>
            </a:r>
            <a:endParaRPr lang="ko-KR" altLang="en-US" b="1" dirty="0">
              <a:solidFill>
                <a:srgbClr val="FBB609"/>
              </a:solidFill>
              <a:latin typeface="맑은 고딕" charset="0"/>
              <a:cs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52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" y="-635"/>
            <a:ext cx="12334240" cy="6879590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>
            <a:off x="1534795" y="2835910"/>
            <a:ext cx="9290050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7200" b="1">
                <a:solidFill>
                  <a:schemeClr val="bg1"/>
                </a:solidFill>
                <a:latin typeface="맑은 고딕" charset="0"/>
              </a:rPr>
              <a:t>05. </a:t>
            </a:r>
            <a:r>
              <a:rPr lang="ko-KR" altLang="en-US" sz="7200" b="1">
                <a:solidFill>
                  <a:schemeClr val="bg1"/>
                </a:solidFill>
                <a:latin typeface="맑은 고딕" charset="0"/>
              </a:rPr>
              <a:t>소감 및 참고 문헌</a:t>
            </a: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-635" y="6342380"/>
            <a:ext cx="12193270" cy="541020"/>
          </a:xfrm>
          <a:prstGeom prst="rect">
            <a:avLst/>
          </a:prstGeom>
          <a:solidFill>
            <a:srgbClr val="FFD7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272415" y="2352675"/>
            <a:ext cx="2172335" cy="7842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400">
                <a:solidFill>
                  <a:srgbClr val="2F2D2D"/>
                </a:solidFill>
                <a:latin typeface="맑은 고딕" charset="0"/>
              </a:rPr>
              <a:t>PL/QA</a:t>
            </a:r>
            <a:endParaRPr lang="ko-KR" altLang="en-US" sz="1400">
              <a:solidFill>
                <a:srgbClr val="2F2D2D"/>
              </a:solidFill>
              <a:latin typeface="맑은 고딕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600" b="1">
                <a:solidFill>
                  <a:srgbClr val="2F2D2D"/>
                </a:solidFill>
                <a:latin typeface="맑은 고딕" charset="0"/>
              </a:rPr>
              <a:t>김세리</a:t>
            </a: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272415" y="2195830"/>
            <a:ext cx="2172970" cy="3677920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7" name="Rect 0"/>
          <p:cNvCxnSpPr/>
          <p:nvPr/>
        </p:nvCxnSpPr>
        <p:spPr>
          <a:xfrm>
            <a:off x="462915" y="3300730"/>
            <a:ext cx="1786890" cy="3175"/>
          </a:xfrm>
          <a:prstGeom prst="line">
            <a:avLst/>
          </a:prstGeom>
          <a:ln w="28575" cap="flat" cmpd="sng">
            <a:solidFill>
              <a:srgbClr val="FFDD7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>
            <a:off x="914400" y="0"/>
            <a:ext cx="635" cy="1464945"/>
          </a:xfrm>
          <a:prstGeom prst="line">
            <a:avLst/>
          </a:prstGeom>
          <a:ln w="19050" cap="flat" cmpd="sng">
            <a:solidFill>
              <a:srgbClr val="FFCF0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 0"/>
          <p:cNvSpPr txBox="1">
            <a:spLocks/>
          </p:cNvSpPr>
          <p:nvPr/>
        </p:nvSpPr>
        <p:spPr>
          <a:xfrm>
            <a:off x="2634615" y="2644775"/>
            <a:ext cx="2171700" cy="786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400">
                <a:solidFill>
                  <a:srgbClr val="2F2D2D"/>
                </a:solidFill>
                <a:latin typeface="맑은 고딕" charset="0"/>
              </a:rPr>
              <a:t>DA</a:t>
            </a:r>
            <a:endParaRPr lang="ko-KR" altLang="en-US" sz="1400">
              <a:solidFill>
                <a:srgbClr val="2F2D2D"/>
              </a:solidFill>
              <a:latin typeface="맑은 고딕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600" b="1">
                <a:solidFill>
                  <a:srgbClr val="2F2D2D"/>
                </a:solidFill>
                <a:latin typeface="맑은 고딕" charset="0"/>
              </a:rPr>
              <a:t>김예지</a:t>
            </a: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2634615" y="2487930"/>
            <a:ext cx="2172335" cy="3512820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1" name="Rect 0"/>
          <p:cNvCxnSpPr/>
          <p:nvPr/>
        </p:nvCxnSpPr>
        <p:spPr>
          <a:xfrm>
            <a:off x="2825115" y="3483610"/>
            <a:ext cx="1786255" cy="2540"/>
          </a:xfrm>
          <a:prstGeom prst="line">
            <a:avLst/>
          </a:prstGeom>
          <a:ln w="28575" cap="flat" cmpd="sng">
            <a:solidFill>
              <a:srgbClr val="FFDD7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 0"/>
          <p:cNvSpPr txBox="1">
            <a:spLocks/>
          </p:cNvSpPr>
          <p:nvPr/>
        </p:nvSpPr>
        <p:spPr>
          <a:xfrm>
            <a:off x="4996815" y="2353310"/>
            <a:ext cx="2171700" cy="786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400">
                <a:solidFill>
                  <a:srgbClr val="2F2D2D"/>
                </a:solidFill>
                <a:latin typeface="맑은 고딕" charset="0"/>
              </a:rPr>
              <a:t>DA</a:t>
            </a:r>
            <a:endParaRPr lang="ko-KR" altLang="en-US" sz="1400">
              <a:solidFill>
                <a:srgbClr val="2F2D2D"/>
              </a:solidFill>
              <a:latin typeface="맑은 고딕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600" b="1">
                <a:solidFill>
                  <a:srgbClr val="2F2D2D"/>
                </a:solidFill>
                <a:latin typeface="맑은 고딕" charset="0"/>
              </a:rPr>
              <a:t>김용관</a:t>
            </a: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4996815" y="2195830"/>
            <a:ext cx="2171700" cy="3720465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6" name="Rect 0"/>
          <p:cNvCxnSpPr/>
          <p:nvPr/>
        </p:nvCxnSpPr>
        <p:spPr>
          <a:xfrm>
            <a:off x="5186680" y="3300730"/>
            <a:ext cx="1786255" cy="2540"/>
          </a:xfrm>
          <a:prstGeom prst="line">
            <a:avLst/>
          </a:prstGeom>
          <a:ln w="28575" cap="flat" cmpd="sng">
            <a:solidFill>
              <a:srgbClr val="FFDD7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 0"/>
          <p:cNvSpPr txBox="1">
            <a:spLocks/>
          </p:cNvSpPr>
          <p:nvPr/>
        </p:nvSpPr>
        <p:spPr>
          <a:xfrm>
            <a:off x="7359015" y="2644775"/>
            <a:ext cx="2171700" cy="786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400">
                <a:solidFill>
                  <a:srgbClr val="2F2D2D"/>
                </a:solidFill>
                <a:latin typeface="맑은 고딕" charset="0"/>
              </a:rPr>
              <a:t>DA</a:t>
            </a:r>
            <a:endParaRPr lang="ko-KR" altLang="en-US" sz="1400">
              <a:solidFill>
                <a:srgbClr val="2F2D2D"/>
              </a:solidFill>
              <a:latin typeface="맑은 고딕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600" b="1">
                <a:solidFill>
                  <a:srgbClr val="2F2D2D"/>
                </a:solidFill>
                <a:latin typeface="맑은 고딕" charset="0"/>
              </a:rPr>
              <a:t>김다정</a:t>
            </a: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7359015" y="2487930"/>
            <a:ext cx="2171700" cy="3428365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31" name="Rect 0"/>
          <p:cNvCxnSpPr/>
          <p:nvPr/>
        </p:nvCxnSpPr>
        <p:spPr>
          <a:xfrm>
            <a:off x="7548880" y="3592195"/>
            <a:ext cx="1786255" cy="2540"/>
          </a:xfrm>
          <a:prstGeom prst="line">
            <a:avLst/>
          </a:prstGeom>
          <a:ln w="28575" cap="flat" cmpd="sng">
            <a:solidFill>
              <a:srgbClr val="FFDD7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 0"/>
          <p:cNvSpPr txBox="1">
            <a:spLocks/>
          </p:cNvSpPr>
          <p:nvPr/>
        </p:nvSpPr>
        <p:spPr>
          <a:xfrm>
            <a:off x="9720580" y="2357120"/>
            <a:ext cx="2171700" cy="786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400">
                <a:solidFill>
                  <a:srgbClr val="2F2D2D"/>
                </a:solidFill>
                <a:latin typeface="맑은 고딕" charset="0"/>
              </a:rPr>
              <a:t>TA/AA</a:t>
            </a:r>
            <a:endParaRPr lang="ko-KR" altLang="en-US" sz="1400">
              <a:solidFill>
                <a:srgbClr val="2F2D2D"/>
              </a:solidFill>
              <a:latin typeface="맑은 고딕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600" b="1">
                <a:solidFill>
                  <a:srgbClr val="2F2D2D"/>
                </a:solidFill>
                <a:latin typeface="맑은 고딕" charset="0"/>
              </a:rPr>
              <a:t>박재형</a:t>
            </a: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9720580" y="2199640"/>
            <a:ext cx="2171700" cy="3609340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36" name="Rect 0"/>
          <p:cNvCxnSpPr/>
          <p:nvPr/>
        </p:nvCxnSpPr>
        <p:spPr>
          <a:xfrm>
            <a:off x="9913620" y="3302000"/>
            <a:ext cx="1786255" cy="2540"/>
          </a:xfrm>
          <a:prstGeom prst="line">
            <a:avLst/>
          </a:prstGeom>
          <a:ln w="28575" cap="flat" cmpd="sng">
            <a:solidFill>
              <a:srgbClr val="FFDD7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49895" y="1777365"/>
            <a:ext cx="796290" cy="766445"/>
          </a:xfrm>
          <a:prstGeom prst="rect">
            <a:avLst/>
          </a:prstGeom>
          <a:noFill/>
        </p:spPr>
      </p:pic>
      <p:pic>
        <p:nvPicPr>
          <p:cNvPr id="3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307080" y="1755140"/>
            <a:ext cx="836930" cy="810260"/>
          </a:xfrm>
          <a:prstGeom prst="rect">
            <a:avLst/>
          </a:prstGeom>
          <a:noFill/>
        </p:spPr>
      </p:pic>
      <p:pic>
        <p:nvPicPr>
          <p:cNvPr id="4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21985" y="1488440"/>
            <a:ext cx="748665" cy="736600"/>
          </a:xfrm>
          <a:prstGeom prst="rect">
            <a:avLst/>
          </a:prstGeom>
          <a:noFill/>
        </p:spPr>
      </p:pic>
      <p:pic>
        <p:nvPicPr>
          <p:cNvPr id="41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98760" y="1410970"/>
            <a:ext cx="828040" cy="815975"/>
          </a:xfrm>
          <a:prstGeom prst="rect">
            <a:avLst/>
          </a:prstGeom>
          <a:noFill/>
        </p:spPr>
      </p:pic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6150" y="1398905"/>
            <a:ext cx="810260" cy="803910"/>
          </a:xfrm>
          <a:prstGeom prst="rect">
            <a:avLst/>
          </a:prstGeom>
          <a:noFill/>
        </p:spPr>
      </p:pic>
      <p:sp>
        <p:nvSpPr>
          <p:cNvPr id="43" name="Rect 0"/>
          <p:cNvSpPr>
            <a:spLocks/>
          </p:cNvSpPr>
          <p:nvPr/>
        </p:nvSpPr>
        <p:spPr>
          <a:xfrm>
            <a:off x="-635" y="6419850"/>
            <a:ext cx="12193270" cy="435610"/>
          </a:xfrm>
          <a:prstGeom prst="rect">
            <a:avLst/>
          </a:prstGeom>
          <a:solidFill>
            <a:srgbClr val="FFD7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1060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210" y="323215"/>
            <a:ext cx="446405" cy="559435"/>
          </a:xfrm>
          <a:prstGeom prst="rect">
            <a:avLst/>
          </a:prstGeom>
          <a:noFill/>
        </p:spPr>
      </p:pic>
      <p:pic>
        <p:nvPicPr>
          <p:cNvPr id="1061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8425" y="407670"/>
            <a:ext cx="446405" cy="559435"/>
          </a:xfrm>
          <a:prstGeom prst="rect">
            <a:avLst/>
          </a:prstGeom>
          <a:noFill/>
        </p:spPr>
      </p:pic>
      <p:sp>
        <p:nvSpPr>
          <p:cNvPr id="1070" name="텍스트 상자 63"/>
          <p:cNvSpPr txBox="1">
            <a:spLocks/>
          </p:cNvSpPr>
          <p:nvPr/>
        </p:nvSpPr>
        <p:spPr>
          <a:xfrm>
            <a:off x="1017270" y="294005"/>
            <a:ext cx="609854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solidFill>
                  <a:srgbClr val="5D5757"/>
                </a:solidFill>
                <a:latin typeface="맑은 고딕" charset="0"/>
              </a:rPr>
              <a:t>5.1 소감</a:t>
            </a:r>
          </a:p>
        </p:txBody>
      </p:sp>
      <p:pic>
        <p:nvPicPr>
          <p:cNvPr id="1072" name="그림 30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785" cy="763270"/>
          </a:xfrm>
          <a:prstGeom prst="rect">
            <a:avLst/>
          </a:prstGeom>
          <a:noFill/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7E72FB6-67A2-A61D-F513-1AC6D06A98C4}"/>
              </a:ext>
            </a:extLst>
          </p:cNvPr>
          <p:cNvSpPr txBox="1">
            <a:spLocks/>
          </p:cNvSpPr>
          <p:nvPr/>
        </p:nvSpPr>
        <p:spPr>
          <a:xfrm>
            <a:off x="8583295" y="336550"/>
            <a:ext cx="334518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Chapter.5 :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소감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및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참고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문헌</a:t>
            </a:r>
            <a:endParaRPr lang="ko-KR" altLang="en-US" b="1" dirty="0">
              <a:solidFill>
                <a:srgbClr val="FBB609"/>
              </a:solidFill>
              <a:latin typeface="맑은 고딕" charset="0"/>
              <a:cs typeface="함초롬돋움" charset="0"/>
            </a:endParaRPr>
          </a:p>
        </p:txBody>
      </p:sp>
      <p:sp>
        <p:nvSpPr>
          <p:cNvPr id="1073" name="텍스트 상자 47"/>
          <p:cNvSpPr txBox="1">
            <a:spLocks/>
          </p:cNvSpPr>
          <p:nvPr/>
        </p:nvSpPr>
        <p:spPr>
          <a:xfrm>
            <a:off x="2696845" y="3527425"/>
            <a:ext cx="2039620" cy="2294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100" b="1" dirty="0">
                <a:solidFill>
                  <a:srgbClr val="2F2D2D"/>
                </a:solidFill>
              </a:rPr>
              <a:t> 일상생활에서 자주 접하던 </a:t>
            </a:r>
            <a:r>
              <a:rPr lang="ko-KR" altLang="en-US" sz="1100" b="1" dirty="0" err="1">
                <a:solidFill>
                  <a:srgbClr val="2F2D2D"/>
                </a:solidFill>
              </a:rPr>
              <a:t>챗봇을</a:t>
            </a:r>
            <a:r>
              <a:rPr lang="ko-KR" altLang="en-US" sz="1100" b="1" dirty="0">
                <a:solidFill>
                  <a:srgbClr val="2F2D2D"/>
                </a:solidFill>
              </a:rPr>
              <a:t> 좋은 기회로 멘토님의 도움을 받아 팀프로젝트로 제작하게 되어 기뻤습니다</a:t>
            </a:r>
            <a:r>
              <a:rPr lang="en-US" altLang="ko-KR" sz="1100" b="1" dirty="0">
                <a:solidFill>
                  <a:srgbClr val="2F2D2D"/>
                </a:solidFill>
              </a:rPr>
              <a:t>. </a:t>
            </a:r>
            <a:r>
              <a:rPr lang="ko-KR" altLang="en-US" sz="1100" b="1" dirty="0">
                <a:solidFill>
                  <a:srgbClr val="2F2D2D"/>
                </a:solidFill>
              </a:rPr>
              <a:t>팀프로젝트를 진행하면서 혼자서는 할 수 없는 것들을 멘토님과 팀원들의 도움을 받아 할 수 있었고</a:t>
            </a:r>
            <a:r>
              <a:rPr lang="en-US" altLang="ko-KR" sz="1100" b="1" dirty="0">
                <a:solidFill>
                  <a:srgbClr val="2F2D2D"/>
                </a:solidFill>
              </a:rPr>
              <a:t>, </a:t>
            </a:r>
            <a:r>
              <a:rPr lang="ko-KR" altLang="en-US" sz="1100" b="1" dirty="0">
                <a:solidFill>
                  <a:srgbClr val="2F2D2D"/>
                </a:solidFill>
              </a:rPr>
              <a:t>내가 어떤 부분이 부족한지를 알 수 있었습니다</a:t>
            </a:r>
            <a:r>
              <a:rPr lang="en-US" altLang="ko-KR" sz="1100" b="1" dirty="0">
                <a:solidFill>
                  <a:srgbClr val="2F2D2D"/>
                </a:solidFill>
              </a:rPr>
              <a:t>. </a:t>
            </a:r>
          </a:p>
          <a:p>
            <a:r>
              <a:rPr lang="ko-KR" altLang="en-US" sz="1100" b="1" dirty="0">
                <a:solidFill>
                  <a:srgbClr val="2F2D2D"/>
                </a:solidFill>
              </a:rPr>
              <a:t> 멘토님과 같이 함께한 팀원분들이 열정적이시고 실력도 좋으셔서 많은 걸 배울 수 있는 기회였습니다</a:t>
            </a:r>
            <a:r>
              <a:rPr lang="en-US" altLang="ko-KR" sz="1100" b="1" dirty="0">
                <a:solidFill>
                  <a:srgbClr val="2F2D2D"/>
                </a:solidFill>
              </a:rPr>
              <a:t>.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1074" name="텍스트 상자 48"/>
          <p:cNvSpPr txBox="1">
            <a:spLocks/>
          </p:cNvSpPr>
          <p:nvPr/>
        </p:nvSpPr>
        <p:spPr>
          <a:xfrm>
            <a:off x="340360" y="3425190"/>
            <a:ext cx="2040255" cy="276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100" b="1">
                <a:solidFill>
                  <a:srgbClr val="2F2D2D"/>
                </a:solidFill>
              </a:rPr>
              <a:t> 처음엔 코드 파일과 폴더가 많고 복잡해서 경로 찾기도 쉽지 않았다. 프로젝트 기간 내내 어려운 것 뿐이었지만, 그 이상으로 재미있었고 완성되어가는 모습을 볼 때면</a:t>
            </a:r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1100" b="1">
                <a:solidFill>
                  <a:srgbClr val="2F2D2D"/>
                </a:solidFill>
              </a:rPr>
              <a:t>뿌듯했다.</a:t>
            </a:r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1100" b="1">
                <a:solidFill>
                  <a:srgbClr val="2F2D2D"/>
                </a:solidFill>
              </a:rPr>
              <a:t> 멘토님, 팀원들과 함께 정말 보람찬 시간을 보냈다.  </a:t>
            </a:r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1100" b="1">
                <a:solidFill>
                  <a:srgbClr val="2F2D2D"/>
                </a:solidFill>
              </a:rPr>
              <a:t> 코딩과 협업에 대해 많이 배웠다. 다음에도 챗봇을 만들 기회가 생긴다면 더 잘 할 수 있을 것 같다.</a:t>
            </a:r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latinLnBrk="0" hangingPunct="1">
              <a:buFontTx/>
              <a:buNone/>
            </a:pP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075" name="텍스트 상자 49"/>
          <p:cNvSpPr txBox="1">
            <a:spLocks/>
          </p:cNvSpPr>
          <p:nvPr/>
        </p:nvSpPr>
        <p:spPr>
          <a:xfrm>
            <a:off x="5067300" y="3389630"/>
            <a:ext cx="2039620" cy="2458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sz="1100" b="1">
                <a:solidFill>
                  <a:srgbClr val="2F2D2D"/>
                </a:solidFill>
              </a:rPr>
              <a:t> 팀 프로젝트를 시작하기 전 걱정이 앞섰다 실력이 부족하기 때문에 팀원들에게 폐를 끼치지 않을까 하는 걱정과 내가 잘 할 수 있을까 하는 걱정이었다.</a:t>
            </a:r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hangingPunct="1"/>
            <a:r>
              <a:rPr lang="en-US" altLang="ko-KR" sz="1100" b="1">
                <a:solidFill>
                  <a:srgbClr val="2F2D2D"/>
                </a:solidFill>
              </a:rPr>
              <a:t> 하지만 운이 좋게 좋은 팀원들을 만나 무사히 프로젝트를 끝내고 난 후, 코드 한 줄 짜는 것도 힘들던 내가 시간이 오래 걸리더라도 코드를 짤 수 있게 되었고, 그 과정을 즐기게 되어 코딩이 재미있게 느껴졌다.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076" name="텍스트 상자 50"/>
          <p:cNvSpPr txBox="1">
            <a:spLocks/>
          </p:cNvSpPr>
          <p:nvPr/>
        </p:nvSpPr>
        <p:spPr>
          <a:xfrm>
            <a:off x="7482205" y="3671570"/>
            <a:ext cx="2039620" cy="259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sz="1100" b="1">
                <a:solidFill>
                  <a:srgbClr val="2F2D2D"/>
                </a:solidFill>
              </a:rPr>
              <a:t> 데이터 수집부터 모델생성, 챗봇을 구현하기까지 난관이 정말 많았다. 혼자서라면 절대 불가능했을 프로젝트가 팀이었기에 가능했던 것 같다.</a:t>
            </a:r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hangingPunct="1"/>
            <a:r>
              <a:rPr lang="en-US" altLang="ko-KR" sz="1100" b="1">
                <a:solidFill>
                  <a:srgbClr val="2F2D2D"/>
                </a:solidFill>
              </a:rPr>
              <a:t> 개발자로서 부족한 역량들을 이번 프로젝트를 통해 많이 확인했고, 팀원들을 통해 많이 배웠다. 좋은 멘토님과 팀원분들을 만나서 감사했고, 아쉬운 부분도 있지만 좋은 결과물이 나와서 감사하다. </a:t>
            </a:r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hangingPunct="1"/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hangingPunct="1"/>
            <a:endParaRPr lang="ko-KR" altLang="en-US" sz="2000" b="1">
              <a:latin typeface="맑은 고딕" charset="0"/>
              <a:ea typeface="맑은 고딕" charset="0"/>
            </a:endParaRPr>
          </a:p>
        </p:txBody>
      </p:sp>
      <p:sp>
        <p:nvSpPr>
          <p:cNvPr id="1077" name="텍스트 상자 51"/>
          <p:cNvSpPr txBox="1">
            <a:spLocks/>
          </p:cNvSpPr>
          <p:nvPr/>
        </p:nvSpPr>
        <p:spPr>
          <a:xfrm>
            <a:off x="9789160" y="3375660"/>
            <a:ext cx="2039620" cy="22891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sz="1100" b="1">
                <a:solidFill>
                  <a:srgbClr val="2F2D2D"/>
                </a:solidFill>
              </a:rPr>
              <a:t> 프로젝트를 진행하기 전에는 스스로 많이 부족하다고 생각했다.</a:t>
            </a:r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hangingPunct="1"/>
            <a:r>
              <a:rPr lang="en-US" altLang="ko-KR" sz="1100" b="1">
                <a:solidFill>
                  <a:srgbClr val="2F2D2D"/>
                </a:solidFill>
              </a:rPr>
              <a:t> 하지만 잘 해내야겠다는 생각으로 열심히 임했고, 완성되어가는 결과물을 보며</a:t>
            </a:r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hangingPunct="1"/>
            <a:r>
              <a:rPr lang="en-US" altLang="ko-KR" sz="1100" b="1">
                <a:solidFill>
                  <a:srgbClr val="2F2D2D"/>
                </a:solidFill>
              </a:rPr>
              <a:t>성취감과 흥미를 느낄 수 있었다.</a:t>
            </a:r>
            <a:endParaRPr lang="ko-KR" altLang="en-US" sz="1100" b="1">
              <a:solidFill>
                <a:srgbClr val="2F2D2D"/>
              </a:solidFill>
            </a:endParaRPr>
          </a:p>
          <a:p>
            <a:pPr marL="0" indent="0" algn="l" hangingPunct="1"/>
            <a:r>
              <a:rPr lang="en-US" altLang="ko-KR" sz="1100" b="1">
                <a:solidFill>
                  <a:srgbClr val="2F2D2D"/>
                </a:solidFill>
              </a:rPr>
              <a:t> 부족한 부분들을 멘토님, 팀원들과 함께 채워나가는 과정을 경험하면서, 코딩이나 협력하는 방법에 대해 한 단계 발전한 것 같다.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8">
            <a:extLst>
              <a:ext uri="{FF2B5EF4-FFF2-40B4-BE49-F238E27FC236}">
                <a16:creationId xmlns:a16="http://schemas.microsoft.com/office/drawing/2014/main" id="{CAABB667-ECC7-D04B-E056-A57A9EFFFF4C}"/>
              </a:ext>
            </a:extLst>
          </p:cNvPr>
          <p:cNvCxnSpPr>
            <a:cxnSpLocks/>
          </p:cNvCxnSpPr>
          <p:nvPr/>
        </p:nvCxnSpPr>
        <p:spPr>
          <a:xfrm>
            <a:off x="914400" y="635"/>
            <a:ext cx="0" cy="1464310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도형 34">
            <a:extLst>
              <a:ext uri="{FF2B5EF4-FFF2-40B4-BE49-F238E27FC236}">
                <a16:creationId xmlns:a16="http://schemas.microsoft.com/office/drawing/2014/main" id="{56E55B59-88F5-51D7-2F25-2A59ED81BA62}"/>
              </a:ext>
            </a:extLst>
          </p:cNvPr>
          <p:cNvSpPr>
            <a:spLocks/>
          </p:cNvSpPr>
          <p:nvPr/>
        </p:nvSpPr>
        <p:spPr>
          <a:xfrm>
            <a:off x="1137920" y="927735"/>
            <a:ext cx="10626725" cy="5584825"/>
          </a:xfrm>
          <a:prstGeom prst="roundRect">
            <a:avLst/>
          </a:prstGeom>
          <a:solidFill>
            <a:srgbClr val="FFE67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spcBef>
                <a:spcPct val="20000"/>
              </a:spcBef>
              <a:buFontTx/>
              <a:buNone/>
            </a:pPr>
            <a:r>
              <a:rPr lang="ko-KR" altLang="en-US" sz="1500" b="1" dirty="0">
                <a:solidFill>
                  <a:srgbClr val="000000"/>
                </a:solidFill>
                <a:ea typeface="맑은 고딕"/>
              </a:rPr>
              <a:t>국외논문</a:t>
            </a:r>
          </a:p>
          <a:p>
            <a:pPr marL="0" indent="0" latinLnBrk="0">
              <a:spcBef>
                <a:spcPct val="20000"/>
              </a:spcBef>
              <a:buFontTx/>
              <a:buNone/>
            </a:pP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Devlin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Jacob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et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al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. "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Bert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: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Pre-training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of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deep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bidirectional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transformers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for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language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understanding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." 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arXiv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preprint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arXiv:1810.04805 (2018).</a:t>
            </a:r>
            <a:endParaRPr lang="ko-KR" altLang="en-US" sz="1500" dirty="0">
              <a:solidFill>
                <a:srgbClr val="000000"/>
              </a:solidFill>
              <a:ea typeface="맑은 고딕"/>
            </a:endParaRPr>
          </a:p>
          <a:p>
            <a:pPr marL="0" indent="0" latinLnBrk="0">
              <a:spcBef>
                <a:spcPct val="20000"/>
              </a:spcBef>
              <a:buFontTx/>
              <a:buNone/>
            </a:pPr>
            <a:endParaRPr lang="ko-KR" altLang="en-US" sz="1500">
              <a:solidFill>
                <a:srgbClr val="000000"/>
              </a:solidFill>
            </a:endParaRPr>
          </a:p>
          <a:p>
            <a:pPr marL="0" indent="0" latinLnBrk="0">
              <a:spcBef>
                <a:spcPct val="20000"/>
              </a:spcBef>
              <a:buFontTx/>
              <a:buNone/>
            </a:pPr>
            <a:r>
              <a:rPr altLang="ko-KR" sz="1500" b="1" dirty="0">
                <a:solidFill>
                  <a:srgbClr val="000000"/>
                </a:solidFill>
                <a:ea typeface="맑은 고딕"/>
              </a:rPr>
              <a:t>News</a:t>
            </a:r>
            <a:endParaRPr lang="ko-KR" altLang="en-US" sz="1500" b="1" dirty="0">
              <a:solidFill>
                <a:srgbClr val="000000"/>
              </a:solidFill>
              <a:ea typeface="맑은 고딕"/>
            </a:endParaRPr>
          </a:p>
          <a:p>
            <a:pPr marL="0" indent="0" latinLnBrk="0">
              <a:spcBef>
                <a:spcPct val="20000"/>
              </a:spcBef>
              <a:buFontTx/>
              <a:buNone/>
            </a:pP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이학수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“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전남도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지역별 수제맥주 육성 관광상품화”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브레이크뉴스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2022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년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06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월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29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일</a:t>
            </a:r>
          </a:p>
          <a:p>
            <a:pPr marL="0" indent="0" latinLnBrk="0">
              <a:spcBef>
                <a:spcPct val="20000"/>
              </a:spcBef>
              <a:buFontTx/>
              <a:buNone/>
            </a:pP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송고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“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수입맥주 지고 국산 수제맥주 뜬다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…3</a:t>
            </a:r>
            <a:r>
              <a:rPr lang="ko-KR" altLang="en-US" sz="1500" dirty="0" err="1">
                <a:solidFill>
                  <a:srgbClr val="000000"/>
                </a:solidFill>
                <a:ea typeface="맑은 고딕"/>
              </a:rPr>
              <a:t>년만에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2.7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배 성장”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연합뉴스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2021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년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05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월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02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일</a:t>
            </a:r>
          </a:p>
          <a:p>
            <a:pPr marL="0" indent="0" latinLnBrk="0">
              <a:spcBef>
                <a:spcPct val="20000"/>
              </a:spcBef>
              <a:buFontTx/>
              <a:buNone/>
            </a:pP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박현진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“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인공지능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(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AI) 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언어모델 ‘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BERT(</a:t>
            </a:r>
            <a:r>
              <a:rPr lang="ko-KR" altLang="en-US" sz="1500" dirty="0" err="1">
                <a:solidFill>
                  <a:srgbClr val="000000"/>
                </a:solidFill>
                <a:ea typeface="맑은 고딕"/>
              </a:rPr>
              <a:t>버트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)'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는 무엇인가”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인공지능신문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2019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년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01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월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03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일</a:t>
            </a:r>
          </a:p>
          <a:p>
            <a:pPr marL="0" indent="0" latinLnBrk="0">
              <a:spcBef>
                <a:spcPct val="20000"/>
              </a:spcBef>
              <a:buFontTx/>
              <a:buNone/>
            </a:pPr>
            <a:endParaRPr lang="ko-KR" altLang="en-US" sz="1500">
              <a:solidFill>
                <a:srgbClr val="000000"/>
              </a:solidFill>
            </a:endParaRPr>
          </a:p>
          <a:p>
            <a:pPr marL="0" indent="0" latinLnBrk="0">
              <a:spcBef>
                <a:spcPct val="20000"/>
              </a:spcBef>
              <a:buFontTx/>
              <a:buNone/>
            </a:pPr>
            <a:r>
              <a:rPr lang="ko-KR" altLang="en-US" sz="1500" b="1" dirty="0">
                <a:solidFill>
                  <a:srgbClr val="000000"/>
                </a:solidFill>
                <a:ea typeface="맑은 고딕"/>
              </a:rPr>
              <a:t>인터넷 자료</a:t>
            </a:r>
            <a:endParaRPr lang="ko-KR" altLang="en-US" sz="1500" dirty="0">
              <a:solidFill>
                <a:srgbClr val="FF0000"/>
              </a:solidFill>
              <a:ea typeface="맑은 고딕"/>
            </a:endParaRPr>
          </a:p>
          <a:p>
            <a:pPr marL="0" indent="0" latinLnBrk="0">
              <a:spcBef>
                <a:spcPct val="20000"/>
              </a:spcBef>
              <a:buFontTx/>
              <a:buNone/>
            </a:pPr>
            <a:r>
              <a:rPr lang="ko-KR" altLang="en-US" sz="1500" dirty="0" err="1">
                <a:solidFill>
                  <a:srgbClr val="000000"/>
                </a:solidFill>
                <a:ea typeface="맑은 고딕"/>
              </a:rPr>
              <a:t>트랜드모니터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“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수제 맥주 인식”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2022년 5월 31일 참고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altLang="ko-KR" sz="1500" dirty="0">
                <a:solidFill>
                  <a:srgbClr val="000000"/>
                </a:solidFill>
                <a:ea typeface="맑은 고딕"/>
                <a:hlinkClick r:id="rId2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https://trendmonitor.co.kr/tmweb/trend/allTrend/detail.do?bIdx=1257&amp;code=0301&amp;trendType=CKOREA#</a:t>
            </a:r>
            <a:endParaRPr lang="ko-KR" altLang="en-US" sz="1500" dirty="0">
              <a:solidFill>
                <a:srgbClr val="000000"/>
              </a:solidFill>
              <a:ea typeface="맑은 고딕"/>
            </a:endParaRPr>
          </a:p>
          <a:p>
            <a:pPr marL="0" indent="0" latinLnBrk="0">
              <a:spcBef>
                <a:spcPct val="20000"/>
              </a:spcBef>
              <a:buFontTx/>
              <a:buNone/>
            </a:pPr>
            <a:r>
              <a:rPr lang="ko-KR" altLang="en-US" sz="1500" dirty="0" err="1">
                <a:solidFill>
                  <a:srgbClr val="000000"/>
                </a:solidFill>
                <a:ea typeface="맑은 고딕"/>
              </a:rPr>
              <a:t>엔트의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 개발과 일상 블로그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“</a:t>
            </a:r>
            <a:r>
              <a:rPr lang="en-US" altLang="ko-KR" sz="1500" dirty="0" err="1">
                <a:solidFill>
                  <a:srgbClr val="000000"/>
                </a:solidFill>
                <a:ea typeface="맑은 고딕"/>
              </a:rPr>
              <a:t>bert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 모델”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2022년 6월 8일 참고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https://blog.naver.com/PostView.nhn?blogId=antler07&amp;logNo=222066071573&amp;parentCategoryNo=&amp;categoryNo=44&amp;viewDate=&amp;isShowPopularPosts=true&amp;from=search</a:t>
            </a:r>
            <a:endParaRPr lang="ko-KR" altLang="en-US" sz="1500" dirty="0">
              <a:solidFill>
                <a:srgbClr val="000000"/>
              </a:solidFill>
              <a:ea typeface="맑은 고딕"/>
            </a:endParaRPr>
          </a:p>
          <a:p>
            <a:pPr marL="0" indent="0" latinLnBrk="0">
              <a:spcBef>
                <a:spcPct val="20000"/>
              </a:spcBef>
              <a:buFontTx/>
              <a:buNone/>
            </a:pPr>
            <a:r>
              <a:rPr altLang="ko-KR" sz="1500" dirty="0">
                <a:solidFill>
                  <a:srgbClr val="000000"/>
                </a:solidFill>
                <a:ea typeface="맑은 고딕"/>
              </a:rPr>
              <a:t>Tmax.ai , “</a:t>
            </a:r>
            <a:r>
              <a:rPr lang="en-US" altLang="ko-KR" sz="1500" dirty="0" err="1">
                <a:solidFill>
                  <a:srgbClr val="000000"/>
                </a:solidFill>
                <a:ea typeface="맑은 고딕"/>
              </a:rPr>
              <a:t>bert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”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2022년 6월 14일 참고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https://tmaxai.github.io/post/BERT/</a:t>
            </a:r>
            <a:endParaRPr lang="ko-KR" altLang="en-US" sz="1500" dirty="0">
              <a:solidFill>
                <a:srgbClr val="000000"/>
              </a:solidFill>
              <a:ea typeface="맑은 고딕"/>
            </a:endParaRPr>
          </a:p>
          <a:p>
            <a:pPr marL="0" indent="0" latinLnBrk="0">
              <a:spcBef>
                <a:spcPct val="20000"/>
              </a:spcBef>
              <a:buFontTx/>
              <a:buNone/>
            </a:pP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WikiDocs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, “</a:t>
            </a:r>
            <a:r>
              <a:rPr lang="ko-KR" altLang="en-US" sz="1500" dirty="0" err="1">
                <a:solidFill>
                  <a:srgbClr val="000000"/>
                </a:solidFill>
                <a:ea typeface="맑은 고딕"/>
              </a:rPr>
              <a:t>버트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(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Bidirectional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Encoder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Representations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from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Transformers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, BERT)” , 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2022년 6월 17일 참고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altLang="ko-KR" sz="1500" dirty="0">
                <a:solidFill>
                  <a:srgbClr val="000000"/>
                </a:solidFill>
                <a:ea typeface="맑은 고딕"/>
                <a:hlinkClick r:id="rId3">
                  <a:extLst>
                    <a:ext uri="{A12FA001-AC4F-418D-AE19-62706E023703}">
                      <ahyp:hlinkClr xmlns:ahyp="http://schemas.microsoft.com/office/drawing/2018/hyperlinkcolor" val="hlink"/>
                    </a:ext>
                  </a:extLst>
                </a:hlinkClick>
              </a:rPr>
              <a:t>https://wikidocs.net/115055</a:t>
            </a:r>
            <a:endParaRPr lang="ko-KR" altLang="en-US" sz="1500" dirty="0">
              <a:solidFill>
                <a:srgbClr val="000000"/>
              </a:solidFill>
              <a:ea typeface="맑은 고딕"/>
            </a:endParaRPr>
          </a:p>
          <a:p>
            <a:pPr marL="0" indent="0" latinLnBrk="0">
              <a:spcBef>
                <a:spcPct val="20000"/>
              </a:spcBef>
              <a:buFontTx/>
              <a:buNone/>
            </a:pPr>
            <a:r>
              <a:rPr altLang="ko-KR" sz="1500" dirty="0">
                <a:solidFill>
                  <a:srgbClr val="000000"/>
                </a:solidFill>
                <a:ea typeface="맑은 고딕"/>
              </a:rPr>
              <a:t>AI PLUS Tech 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Blog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 , “</a:t>
            </a:r>
            <a:r>
              <a:rPr altLang="ko-KR" sz="1500" dirty="0" err="1">
                <a:solidFill>
                  <a:srgbClr val="000000"/>
                </a:solidFill>
                <a:ea typeface="맑은 고딕"/>
              </a:rPr>
              <a:t>Bert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” , </a:t>
            </a:r>
            <a:r>
              <a:rPr lang="ko-KR" altLang="en-US" sz="1500" dirty="0">
                <a:solidFill>
                  <a:srgbClr val="000000"/>
                </a:solidFill>
                <a:ea typeface="맑은 고딕"/>
              </a:rPr>
              <a:t>2022년 6월 24일 참고 </a:t>
            </a:r>
            <a:r>
              <a:rPr lang="en-US" altLang="ko-KR" sz="1500" dirty="0">
                <a:solidFill>
                  <a:srgbClr val="000000"/>
                </a:solidFill>
                <a:ea typeface="맑은 고딕"/>
              </a:rPr>
              <a:t>, </a:t>
            </a:r>
            <a:r>
              <a:rPr altLang="ko-KR" sz="1500" dirty="0">
                <a:solidFill>
                  <a:srgbClr val="000000"/>
                </a:solidFill>
                <a:ea typeface="맑은 고딕"/>
              </a:rPr>
              <a:t>https://blog.est.ai/2019/11/task-oriented-dialog-systems-meet-bert</a:t>
            </a:r>
            <a:endParaRPr lang="ko-KR" altLang="en-US" sz="15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7" name="텍스트 상자 31">
            <a:extLst>
              <a:ext uri="{FF2B5EF4-FFF2-40B4-BE49-F238E27FC236}">
                <a16:creationId xmlns:a16="http://schemas.microsoft.com/office/drawing/2014/main" id="{6930A644-56C0-0E21-060F-BDD4B88C7486}"/>
              </a:ext>
            </a:extLst>
          </p:cNvPr>
          <p:cNvSpPr txBox="1">
            <a:spLocks/>
          </p:cNvSpPr>
          <p:nvPr/>
        </p:nvSpPr>
        <p:spPr>
          <a:xfrm>
            <a:off x="8744585" y="151765"/>
            <a:ext cx="3285490" cy="368935"/>
          </a:xfrm>
          <a:prstGeom prst="rect">
            <a:avLst/>
          </a:prstGeom>
          <a:noFill/>
        </p:spPr>
        <p:txBody>
          <a:bodyPr vert="horz" wrap="square" lIns="91428" tIns="45714" rIns="91428" bIns="45714" numCol="1" anchor="t">
            <a:spAutoFit/>
          </a:bodyPr>
          <a:lstStyle/>
          <a:p>
            <a:pPr latinLnBrk="0"/>
            <a:r>
              <a:rPr lang="en-US" altLang="ko-KR" b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Chapter.5 : 소감 및 참고 문헌</a:t>
            </a:r>
            <a:endParaRPr lang="ko-KR" altLang="en-US" b="1">
              <a:solidFill>
                <a:srgbClr val="FBB609"/>
              </a:solidFill>
              <a:latin typeface="맑은 고딕" charset="0"/>
              <a:cs typeface="함초롬돋움" charset="0"/>
            </a:endParaRPr>
          </a:p>
        </p:txBody>
      </p:sp>
      <p:sp>
        <p:nvSpPr>
          <p:cNvPr id="18" name="텍스트 상자 58">
            <a:extLst>
              <a:ext uri="{FF2B5EF4-FFF2-40B4-BE49-F238E27FC236}">
                <a16:creationId xmlns:a16="http://schemas.microsoft.com/office/drawing/2014/main" id="{680F9AC4-E0CE-B344-E626-9ACD52363986}"/>
              </a:ext>
            </a:extLst>
          </p:cNvPr>
          <p:cNvSpPr txBox="1">
            <a:spLocks/>
          </p:cNvSpPr>
          <p:nvPr/>
        </p:nvSpPr>
        <p:spPr>
          <a:xfrm>
            <a:off x="1017270" y="294640"/>
            <a:ext cx="6097270" cy="522605"/>
          </a:xfrm>
          <a:prstGeom prst="rect">
            <a:avLst/>
          </a:prstGeom>
          <a:noFill/>
        </p:spPr>
        <p:txBody>
          <a:bodyPr vert="horz" wrap="square" lIns="91428" tIns="45714" rIns="91428" bIns="45714" numCol="1" anchor="t">
            <a:spAutoFit/>
          </a:bodyPr>
          <a:lstStyle/>
          <a:p>
            <a:pPr latinLnBrk="0"/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5.1 참고 문헌</a:t>
            </a:r>
          </a:p>
        </p:txBody>
      </p:sp>
      <p:pic>
        <p:nvPicPr>
          <p:cNvPr id="19" name="그림 28">
            <a:extLst>
              <a:ext uri="{FF2B5EF4-FFF2-40B4-BE49-F238E27FC236}">
                <a16:creationId xmlns:a16="http://schemas.microsoft.com/office/drawing/2014/main" id="{6F0A277C-32E4-01EB-FBAA-A9552CFE9D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775"/>
            <a:ext cx="565785" cy="763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5251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7D60EF-32C1-45D3-A374-1FC0CEC46885}"/>
              </a:ext>
            </a:extLst>
          </p:cNvPr>
          <p:cNvSpPr/>
          <p:nvPr/>
        </p:nvSpPr>
        <p:spPr>
          <a:xfrm>
            <a:off x="-9525" y="0"/>
            <a:ext cx="12201525" cy="55245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80F8C-9CFF-47D1-BD21-0B9EEAE84446}"/>
              </a:ext>
            </a:extLst>
          </p:cNvPr>
          <p:cNvSpPr/>
          <p:nvPr/>
        </p:nvSpPr>
        <p:spPr>
          <a:xfrm>
            <a:off x="-9525" y="6677025"/>
            <a:ext cx="12201525" cy="20002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884FD-2320-4B66-875E-466CF1F48C62}"/>
              </a:ext>
            </a:extLst>
          </p:cNvPr>
          <p:cNvSpPr txBox="1"/>
          <p:nvPr/>
        </p:nvSpPr>
        <p:spPr>
          <a:xfrm>
            <a:off x="-4445" y="2642870"/>
            <a:ext cx="12201525" cy="12001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7200" b="1" spc="300" dirty="0">
                <a:solidFill>
                  <a:srgbClr val="FFC000"/>
                </a:solidFill>
                <a:latin typeface="+mn-ea"/>
                <a:cs typeface="함초롬바탕" panose="02030604000101010101" pitchFamily="18" charset="-127"/>
              </a:rPr>
              <a:t>Q&amp;A</a:t>
            </a:r>
            <a:endParaRPr lang="ko-KR" altLang="en-US" sz="7200" b="1" spc="300" dirty="0">
              <a:solidFill>
                <a:srgbClr val="FFC000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61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 flipH="1">
            <a:off x="5268595" y="1268095"/>
            <a:ext cx="52705" cy="463677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D72D"/>
              </a:solidFill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2529205" y="909320"/>
            <a:ext cx="2296795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 b="1">
                <a:solidFill>
                  <a:srgbClr val="5D5757"/>
                </a:solidFill>
                <a:latin typeface="맑은 고딕" charset="0"/>
              </a:rPr>
              <a:t>INDEX</a:t>
            </a:r>
            <a:endParaRPr lang="ko-KR" altLang="en-US" sz="4800" b="1">
              <a:solidFill>
                <a:srgbClr val="5D5757"/>
              </a:solidFill>
              <a:latin typeface="맑은 고딕" charset="0"/>
            </a:endParaRPr>
          </a:p>
        </p:txBody>
      </p:sp>
      <p:sp>
        <p:nvSpPr>
          <p:cNvPr id="4" name="타원 3"/>
          <p:cNvSpPr>
            <a:spLocks/>
          </p:cNvSpPr>
          <p:nvPr/>
        </p:nvSpPr>
        <p:spPr>
          <a:xfrm>
            <a:off x="5214620" y="1673860"/>
            <a:ext cx="142875" cy="132715"/>
          </a:xfrm>
          <a:prstGeom prst="ellipse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5742940" y="1447800"/>
            <a:ext cx="425704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rgbClr val="5D5757"/>
                </a:solidFill>
                <a:latin typeface="맑은 고딕" charset="0"/>
              </a:rPr>
              <a:t>01.  </a:t>
            </a:r>
            <a:r>
              <a:rPr lang="ko-KR" altLang="en-US" sz="2200" b="1">
                <a:solidFill>
                  <a:srgbClr val="5D5757"/>
                </a:solidFill>
                <a:latin typeface="맑은 고딕" charset="0"/>
              </a:rPr>
              <a:t>챗봇 추진 배경</a:t>
            </a:r>
          </a:p>
        </p:txBody>
      </p:sp>
      <p:sp>
        <p:nvSpPr>
          <p:cNvPr id="6" name="타원 5"/>
          <p:cNvSpPr>
            <a:spLocks/>
          </p:cNvSpPr>
          <p:nvPr/>
        </p:nvSpPr>
        <p:spPr>
          <a:xfrm>
            <a:off x="5214620" y="2598420"/>
            <a:ext cx="142875" cy="132715"/>
          </a:xfrm>
          <a:prstGeom prst="ellipse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5217795" y="4462780"/>
            <a:ext cx="142875" cy="132715"/>
          </a:xfrm>
          <a:prstGeom prst="ellipse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5746115" y="4247515"/>
            <a:ext cx="425386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rgbClr val="5D5757"/>
                </a:solidFill>
                <a:latin typeface="맑은 고딕" charset="0"/>
              </a:rPr>
              <a:t>04. </a:t>
            </a:r>
            <a:r>
              <a:rPr lang="ko-KR" altLang="en-US" sz="2200" b="1">
                <a:solidFill>
                  <a:srgbClr val="5D5757"/>
                </a:solidFill>
                <a:latin typeface="맑은 고딕" charset="0"/>
              </a:rPr>
              <a:t> 기대 효과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8D2C94-6B29-4948-A948-99067B5B082F}"/>
              </a:ext>
            </a:extLst>
          </p:cNvPr>
          <p:cNvSpPr/>
          <p:nvPr/>
        </p:nvSpPr>
        <p:spPr>
          <a:xfrm>
            <a:off x="0" y="0"/>
            <a:ext cx="1068705" cy="685800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텍스트 상자 16"/>
          <p:cNvSpPr txBox="1">
            <a:spLocks/>
          </p:cNvSpPr>
          <p:nvPr/>
        </p:nvSpPr>
        <p:spPr>
          <a:xfrm>
            <a:off x="5732145" y="5180330"/>
            <a:ext cx="425386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rgbClr val="5D5757"/>
                </a:solidFill>
                <a:latin typeface="맑은 고딕" charset="0"/>
              </a:rPr>
              <a:t>05.  </a:t>
            </a:r>
            <a:r>
              <a:rPr lang="ko-KR" altLang="en-US" sz="2200" b="1">
                <a:solidFill>
                  <a:srgbClr val="5D5757"/>
                </a:solidFill>
                <a:latin typeface="맑은 고딕" charset="0"/>
              </a:rPr>
              <a:t>소감 및 참고문헌</a:t>
            </a:r>
          </a:p>
        </p:txBody>
      </p:sp>
      <p:sp>
        <p:nvSpPr>
          <p:cNvPr id="20" name="도형 18"/>
          <p:cNvSpPr>
            <a:spLocks/>
          </p:cNvSpPr>
          <p:nvPr/>
        </p:nvSpPr>
        <p:spPr>
          <a:xfrm>
            <a:off x="5214620" y="5339715"/>
            <a:ext cx="142875" cy="132715"/>
          </a:xfrm>
          <a:prstGeom prst="ellipse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53036-AE87-2929-9D6E-FA984DDAF436}"/>
              </a:ext>
            </a:extLst>
          </p:cNvPr>
          <p:cNvSpPr txBox="1">
            <a:spLocks/>
          </p:cNvSpPr>
          <p:nvPr/>
        </p:nvSpPr>
        <p:spPr>
          <a:xfrm>
            <a:off x="5742940" y="2386330"/>
            <a:ext cx="425386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rgbClr val="5D5757"/>
                </a:solidFill>
                <a:latin typeface="맑은 고딕" charset="0"/>
              </a:rPr>
              <a:t>02.  </a:t>
            </a:r>
            <a:r>
              <a:rPr lang="ko-KR" altLang="en-US" sz="2200" b="1">
                <a:solidFill>
                  <a:srgbClr val="5D5757"/>
                </a:solidFill>
                <a:latin typeface="맑은 고딕" charset="0"/>
              </a:rPr>
              <a:t>챗봇 추진 방안</a:t>
            </a:r>
          </a:p>
        </p:txBody>
      </p:sp>
      <p:sp>
        <p:nvSpPr>
          <p:cNvPr id="21" name="도형 1"/>
          <p:cNvSpPr>
            <a:spLocks/>
          </p:cNvSpPr>
          <p:nvPr/>
        </p:nvSpPr>
        <p:spPr>
          <a:xfrm>
            <a:off x="5234305" y="3503295"/>
            <a:ext cx="143510" cy="133350"/>
          </a:xfrm>
          <a:prstGeom prst="ellipse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2" name="텍스트 상자 2"/>
          <p:cNvSpPr txBox="1">
            <a:spLocks/>
          </p:cNvSpPr>
          <p:nvPr/>
        </p:nvSpPr>
        <p:spPr>
          <a:xfrm>
            <a:off x="5736590" y="3291205"/>
            <a:ext cx="425386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rgbClr val="5D5757"/>
                </a:solidFill>
                <a:latin typeface="맑은 고딕" charset="0"/>
              </a:rPr>
              <a:t>03.  </a:t>
            </a:r>
            <a:r>
              <a:rPr lang="ko-KR" altLang="en-US" sz="2200" b="1">
                <a:solidFill>
                  <a:srgbClr val="5D5757"/>
                </a:solidFill>
                <a:latin typeface="맑은 고딕" charset="0"/>
              </a:rPr>
              <a:t>챗봇 구현</a:t>
            </a:r>
          </a:p>
        </p:txBody>
      </p:sp>
    </p:spTree>
    <p:extLst>
      <p:ext uri="{BB962C8B-B14F-4D97-AF65-F5344CB8AC3E}">
        <p14:creationId xmlns:p14="http://schemas.microsoft.com/office/powerpoint/2010/main" val="3283894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7D60EF-32C1-45D3-A374-1FC0CEC46885}"/>
              </a:ext>
            </a:extLst>
          </p:cNvPr>
          <p:cNvSpPr/>
          <p:nvPr/>
        </p:nvSpPr>
        <p:spPr>
          <a:xfrm>
            <a:off x="-9525" y="0"/>
            <a:ext cx="12201525" cy="55245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80F8C-9CFF-47D1-BD21-0B9EEAE84446}"/>
              </a:ext>
            </a:extLst>
          </p:cNvPr>
          <p:cNvSpPr/>
          <p:nvPr/>
        </p:nvSpPr>
        <p:spPr>
          <a:xfrm>
            <a:off x="-9525" y="6677025"/>
            <a:ext cx="12201525" cy="20002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884FD-2320-4B66-875E-466CF1F48C62}"/>
              </a:ext>
            </a:extLst>
          </p:cNvPr>
          <p:cNvSpPr txBox="1"/>
          <p:nvPr/>
        </p:nvSpPr>
        <p:spPr>
          <a:xfrm>
            <a:off x="-9525" y="2740025"/>
            <a:ext cx="12201525" cy="831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b="1" spc="300" dirty="0">
                <a:solidFill>
                  <a:srgbClr val="FFC000"/>
                </a:solidFill>
                <a:latin typeface="+mn-ea"/>
                <a:cs typeface="함초롬바탕" panose="02030604000101010101" pitchFamily="18" charset="-127"/>
              </a:rPr>
              <a:t>감사합니다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1A7A00-79FE-4875-9120-28DFF5C4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855" y="3740150"/>
            <a:ext cx="4850765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" y="-635"/>
            <a:ext cx="12333605" cy="687895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>
            <a:off x="1534795" y="2835910"/>
            <a:ext cx="9290050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7200" b="1">
                <a:solidFill>
                  <a:schemeClr val="bg1"/>
                </a:solidFill>
                <a:latin typeface="맑은 고딕" charset="0"/>
              </a:rPr>
              <a:t>01. </a:t>
            </a:r>
            <a:r>
              <a:rPr lang="ko-KR" altLang="en-US" sz="7200" b="1">
                <a:solidFill>
                  <a:schemeClr val="bg1"/>
                </a:solidFill>
                <a:latin typeface="맑은 고딕" charset="0"/>
              </a:rPr>
              <a:t>챗봇 추진 배경</a:t>
            </a:r>
          </a:p>
        </p:txBody>
      </p:sp>
      <p:sp>
        <p:nvSpPr>
          <p:cNvPr id="20" name="도형 15"/>
          <p:cNvSpPr>
            <a:spLocks/>
          </p:cNvSpPr>
          <p:nvPr/>
        </p:nvSpPr>
        <p:spPr>
          <a:xfrm>
            <a:off x="-635" y="6342380"/>
            <a:ext cx="12192635" cy="540385"/>
          </a:xfrm>
          <a:prstGeom prst="rect">
            <a:avLst/>
          </a:prstGeom>
          <a:solidFill>
            <a:srgbClr val="FFD7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BE46703-22FD-462E-8688-FE6991517206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138555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>
            <a:spLocks/>
          </p:cNvSpPr>
          <p:nvPr/>
        </p:nvSpPr>
        <p:spPr>
          <a:xfrm>
            <a:off x="9643621" y="336822"/>
            <a:ext cx="2271224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1.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배경</a:t>
            </a:r>
            <a:endParaRPr lang="ko-KR" altLang="en-US" b="1" dirty="0">
              <a:solidFill>
                <a:srgbClr val="FBB609"/>
              </a:solidFill>
              <a:latin typeface="맑은 고딕" charset="0"/>
              <a:cs typeface="함초롬돋움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983615" y="231140"/>
            <a:ext cx="609663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1.1 기획 배경 </a:t>
            </a:r>
            <a:r>
              <a:rPr lang="en-US" altLang="ko-KR" sz="2800" b="1" dirty="0">
                <a:solidFill>
                  <a:srgbClr val="5D5757"/>
                </a:solidFill>
                <a:latin typeface="맑은 고딕" charset="0"/>
              </a:rPr>
              <a:t>1</a:t>
            </a:r>
            <a:endParaRPr lang="ko-KR" altLang="en-US" sz="2800" b="1" dirty="0">
              <a:solidFill>
                <a:srgbClr val="5D5757"/>
              </a:solidFill>
              <a:latin typeface="맑은 고딕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0F189C-5C45-5D19-45D7-126C5CC891B2}"/>
              </a:ext>
            </a:extLst>
          </p:cNvPr>
          <p:cNvGrpSpPr/>
          <p:nvPr/>
        </p:nvGrpSpPr>
        <p:grpSpPr>
          <a:xfrm>
            <a:off x="1114425" y="910590"/>
            <a:ext cx="10287635" cy="544830"/>
            <a:chOff x="1114425" y="910590"/>
            <a:chExt cx="10287635" cy="544830"/>
          </a:xfrm>
        </p:grpSpPr>
        <p:sp>
          <p:nvSpPr>
            <p:cNvPr id="21" name="사각형: 둥근 모서리 20"/>
            <p:cNvSpPr>
              <a:spLocks/>
            </p:cNvSpPr>
            <p:nvPr/>
          </p:nvSpPr>
          <p:spPr>
            <a:xfrm>
              <a:off x="1114425" y="910590"/>
              <a:ext cx="102457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" name="텍스트 상자 48"/>
            <p:cNvSpPr txBox="1">
              <a:spLocks/>
            </p:cNvSpPr>
            <p:nvPr/>
          </p:nvSpPr>
          <p:spPr>
            <a:xfrm>
              <a:off x="1156335" y="958850"/>
              <a:ext cx="10245725" cy="414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 dirty="0">
                  <a:solidFill>
                    <a:srgbClr val="2F2D2D"/>
                  </a:solidFill>
                </a:rPr>
                <a:t>최근 몇 년간 수제 맥주에 대한 관심도가 높아져서 시장 규모가 급성장했음  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02F989-3D47-44F4-5EB1-80FE5604F87F}"/>
              </a:ext>
            </a:extLst>
          </p:cNvPr>
          <p:cNvGrpSpPr/>
          <p:nvPr/>
        </p:nvGrpSpPr>
        <p:grpSpPr>
          <a:xfrm>
            <a:off x="506730" y="1787525"/>
            <a:ext cx="5946775" cy="2616835"/>
            <a:chOff x="506730" y="1787525"/>
            <a:chExt cx="5946775" cy="261683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355FEA4-85E6-9634-7268-287A0DC39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730" y="1787525"/>
              <a:ext cx="5913755" cy="261683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1F78FB-F65C-692F-A84D-D1FB67567F7B}"/>
                </a:ext>
              </a:extLst>
            </p:cNvPr>
            <p:cNvSpPr/>
            <p:nvPr/>
          </p:nvSpPr>
          <p:spPr>
            <a:xfrm>
              <a:off x="507365" y="1787525"/>
              <a:ext cx="5946140" cy="261683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E9B2C3D-4D5B-A120-D5AD-2A8B0E2E98C8}"/>
              </a:ext>
            </a:extLst>
          </p:cNvPr>
          <p:cNvGrpSpPr/>
          <p:nvPr/>
        </p:nvGrpSpPr>
        <p:grpSpPr>
          <a:xfrm>
            <a:off x="507365" y="4486275"/>
            <a:ext cx="5946140" cy="1111250"/>
            <a:chOff x="507365" y="4486275"/>
            <a:chExt cx="5946140" cy="111125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EA608B9-E233-ED20-25A2-05F776F18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65" y="4508500"/>
              <a:ext cx="5946140" cy="1089025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0A78C8-AFE2-9A0E-3025-6B8493CF90D5}"/>
                </a:ext>
              </a:extLst>
            </p:cNvPr>
            <p:cNvSpPr/>
            <p:nvPr/>
          </p:nvSpPr>
          <p:spPr>
            <a:xfrm>
              <a:off x="507365" y="4486275"/>
              <a:ext cx="5946140" cy="1111250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9B1FA3E-B0A9-A0A5-55FA-1822E7FF96E5}"/>
              </a:ext>
            </a:extLst>
          </p:cNvPr>
          <p:cNvGrpSpPr/>
          <p:nvPr/>
        </p:nvGrpSpPr>
        <p:grpSpPr>
          <a:xfrm>
            <a:off x="507365" y="5678170"/>
            <a:ext cx="5946140" cy="756285"/>
            <a:chOff x="507365" y="5678170"/>
            <a:chExt cx="5946140" cy="75628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89DA278-44CC-C27B-8F95-B682278E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5678170"/>
              <a:ext cx="5920105" cy="756285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8ED31AC-8585-0E04-6B76-1219ABB44F0F}"/>
                </a:ext>
              </a:extLst>
            </p:cNvPr>
            <p:cNvSpPr/>
            <p:nvPr/>
          </p:nvSpPr>
          <p:spPr>
            <a:xfrm>
              <a:off x="507365" y="5678170"/>
              <a:ext cx="5920105" cy="75628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74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4825" y="3869690"/>
            <a:ext cx="4463415" cy="2565400"/>
          </a:xfrm>
          <a:prstGeom prst="rect">
            <a:avLst/>
          </a:prstGeom>
          <a:noFill/>
        </p:spPr>
      </p:pic>
      <p:sp>
        <p:nvSpPr>
          <p:cNvPr id="3076" name="텍스트 상자 1"/>
          <p:cNvSpPr txBox="1">
            <a:spLocks/>
          </p:cNvSpPr>
          <p:nvPr/>
        </p:nvSpPr>
        <p:spPr>
          <a:xfrm>
            <a:off x="6858635" y="1786890"/>
            <a:ext cx="4482465" cy="189135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en-US" altLang="ko-KR" sz="1600" b="1" dirty="0">
                <a:latin typeface="맑은 고딕" charset="0"/>
                <a:ea typeface="맑은 고딕" charset="0"/>
              </a:rPr>
              <a:t>2020</a:t>
            </a:r>
            <a:r>
              <a:rPr lang="ko-KR" altLang="en-US" sz="1600" b="1" dirty="0">
                <a:latin typeface="맑은 고딕" charset="0"/>
                <a:ea typeface="맑은 고딕" charset="0"/>
              </a:rPr>
              <a:t>년 기준</a:t>
            </a:r>
            <a:r>
              <a:rPr lang="en-US" altLang="ko-KR" sz="1600" b="1" dirty="0">
                <a:latin typeface="맑은 고딕" charset="0"/>
                <a:ea typeface="맑은 고딕" charset="0"/>
              </a:rPr>
              <a:t>,</a:t>
            </a:r>
            <a:r>
              <a:rPr lang="ko-KR" altLang="en-US" sz="1600" b="1" dirty="0">
                <a:latin typeface="맑은 고딕" charset="0"/>
                <a:ea typeface="맑은 고딕" charset="0"/>
              </a:rPr>
              <a:t> 국내 맥주 시장 규모 </a:t>
            </a:r>
            <a:r>
              <a:rPr lang="en-US" altLang="ko-KR" sz="1600" b="1" dirty="0">
                <a:latin typeface="맑은 고딕" charset="0"/>
                <a:ea typeface="맑은 고딕" charset="0"/>
              </a:rPr>
              <a:t>5</a:t>
            </a:r>
            <a:r>
              <a:rPr lang="ko-KR" altLang="en-US" sz="1600" b="1" dirty="0">
                <a:latin typeface="맑은 고딕" charset="0"/>
                <a:ea typeface="맑은 고딕" charset="0"/>
              </a:rPr>
              <a:t>조 중 수제 맥주 시장 규모는 </a:t>
            </a:r>
            <a:r>
              <a:rPr lang="en-US" altLang="ko-KR" sz="1600" b="1" dirty="0">
                <a:latin typeface="맑은 고딕" charset="0"/>
                <a:ea typeface="맑은 고딕" charset="0"/>
              </a:rPr>
              <a:t>1,200</a:t>
            </a:r>
            <a:r>
              <a:rPr lang="ko-KR" altLang="en-US" sz="1600" b="1" dirty="0">
                <a:latin typeface="맑은 고딕" charset="0"/>
                <a:ea typeface="맑은 고딕" charset="0"/>
              </a:rPr>
              <a:t>억으로 비교적 작은 규모지만 </a:t>
            </a:r>
            <a:r>
              <a:rPr lang="en-US" altLang="ko-KR" sz="1600" b="1" dirty="0">
                <a:latin typeface="맑은 고딕" charset="0"/>
                <a:ea typeface="맑은 고딕" charset="0"/>
              </a:rPr>
              <a:t>5</a:t>
            </a:r>
            <a:r>
              <a:rPr lang="ko-KR" altLang="en-US" sz="1600" b="1" dirty="0">
                <a:latin typeface="맑은 고딕" charset="0"/>
                <a:ea typeface="맑은 고딕" charset="0"/>
              </a:rPr>
              <a:t>년 사이에 약 </a:t>
            </a:r>
            <a:r>
              <a:rPr lang="en-US" altLang="ko-KR" sz="1600" b="1" dirty="0">
                <a:latin typeface="맑은 고딕" charset="0"/>
                <a:ea typeface="맑은 고딕" charset="0"/>
              </a:rPr>
              <a:t>5</a:t>
            </a:r>
            <a:r>
              <a:rPr lang="ko-KR" altLang="en-US" sz="1600" b="1" dirty="0">
                <a:latin typeface="맑은 고딕" charset="0"/>
                <a:ea typeface="맑은 고딕" charset="0"/>
              </a:rPr>
              <a:t>배 가량 증가함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 dirty="0">
                <a:solidFill>
                  <a:srgbClr val="2F2D2D"/>
                </a:solidFill>
                <a:latin typeface="맑은 고딕" charset="0"/>
                <a:ea typeface="맑은 고딕" charset="0"/>
              </a:rPr>
              <a:t>제조업체 또한 매년 증가하고 있는 추세</a:t>
            </a:r>
          </a:p>
        </p:txBody>
      </p:sp>
      <p:sp>
        <p:nvSpPr>
          <p:cNvPr id="3077" name="도형 2"/>
          <p:cNvSpPr>
            <a:spLocks/>
          </p:cNvSpPr>
          <p:nvPr/>
        </p:nvSpPr>
        <p:spPr>
          <a:xfrm>
            <a:off x="6847205" y="1670685"/>
            <a:ext cx="4470400" cy="2123440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078" name="그림 6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150" cy="762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8810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80" y="1659890"/>
            <a:ext cx="6760845" cy="4429760"/>
          </a:xfrm>
          <a:prstGeom prst="rect">
            <a:avLst/>
          </a:prstGeom>
          <a:noFill/>
        </p:spPr>
      </p:pic>
      <p:cxnSp>
        <p:nvCxnSpPr>
          <p:cNvPr id="2" name="Rect 0"/>
          <p:cNvCxnSpPr/>
          <p:nvPr/>
        </p:nvCxnSpPr>
        <p:spPr>
          <a:xfrm>
            <a:off x="914400" y="0"/>
            <a:ext cx="635" cy="1139190"/>
          </a:xfrm>
          <a:prstGeom prst="line">
            <a:avLst/>
          </a:prstGeom>
          <a:ln w="19050" cap="flat" cmpd="sng">
            <a:solidFill>
              <a:srgbClr val="FFCF0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9" name="텍스트 상자 5"/>
          <p:cNvSpPr txBox="1">
            <a:spLocks/>
          </p:cNvSpPr>
          <p:nvPr/>
        </p:nvSpPr>
        <p:spPr>
          <a:xfrm>
            <a:off x="7172325" y="2237105"/>
            <a:ext cx="448246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 dirty="0">
                <a:latin typeface="맑은 고딕" charset="0"/>
                <a:ea typeface="맑은 고딕" charset="0"/>
              </a:rPr>
              <a:t>수제맥주를 경험한 비율은 약 전체 중 </a:t>
            </a:r>
            <a:r>
              <a:rPr lang="en-US" altLang="ko-KR" sz="1600" b="1" dirty="0">
                <a:latin typeface="맑은 고딕" charset="0"/>
                <a:ea typeface="맑은 고딕" charset="0"/>
              </a:rPr>
              <a:t>18%</a:t>
            </a:r>
            <a:endParaRPr lang="ko-KR" altLang="en-US" sz="1600" b="1" dirty="0"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 dirty="0">
                <a:latin typeface="맑은 고딕" charset="0"/>
                <a:ea typeface="맑은 고딕" charset="0"/>
              </a:rPr>
              <a:t>수제 맥주에 대한 경험은 부족하지만 경험했을 때 긍정적인 평가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 dirty="0">
                <a:latin typeface="맑은 고딕" charset="0"/>
                <a:ea typeface="맑은 고딕" charset="0"/>
              </a:rPr>
              <a:t>수제 맥주에 대한 정보와 판매처가 부족하고 활성화 되어있지 않음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 dirty="0">
                <a:latin typeface="맑은 고딕" charset="0"/>
                <a:ea typeface="맑은 고딕" charset="0"/>
              </a:rPr>
              <a:t>소비자들이 경험했을 때 긍정적인 평가가 높고 향후 경험에 대한 긍정적 인식과 의향이 있는 반면 정보와 판매처가 따라가지 못하는 상황</a:t>
            </a:r>
          </a:p>
        </p:txBody>
      </p:sp>
      <p:sp>
        <p:nvSpPr>
          <p:cNvPr id="3080" name="도형 6"/>
          <p:cNvSpPr>
            <a:spLocks/>
          </p:cNvSpPr>
          <p:nvPr/>
        </p:nvSpPr>
        <p:spPr>
          <a:xfrm>
            <a:off x="7103110" y="2092960"/>
            <a:ext cx="4416425" cy="3696335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081" name="그림 6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150" cy="762635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1A32F0-129C-CCDF-E830-642BE3ED051E}"/>
              </a:ext>
            </a:extLst>
          </p:cNvPr>
          <p:cNvSpPr txBox="1">
            <a:spLocks/>
          </p:cNvSpPr>
          <p:nvPr/>
        </p:nvSpPr>
        <p:spPr>
          <a:xfrm>
            <a:off x="983615" y="231140"/>
            <a:ext cx="609663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1.</a:t>
            </a:r>
            <a:r>
              <a:rPr lang="en-US" altLang="ko-KR" sz="2800" b="1" dirty="0">
                <a:solidFill>
                  <a:srgbClr val="5D5757"/>
                </a:solidFill>
                <a:latin typeface="맑은 고딕" charset="0"/>
              </a:rPr>
              <a:t>1 </a:t>
            </a: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기획 배경 </a:t>
            </a:r>
            <a:r>
              <a:rPr lang="en-US" altLang="ko-KR" sz="2800" b="1" dirty="0">
                <a:solidFill>
                  <a:srgbClr val="5D5757"/>
                </a:solidFill>
                <a:latin typeface="맑은 고딕" charset="0"/>
              </a:rPr>
              <a:t>2</a:t>
            </a:r>
            <a:endParaRPr lang="ko-KR" altLang="en-US" sz="2800" b="1" dirty="0">
              <a:solidFill>
                <a:srgbClr val="5D5757"/>
              </a:solidFill>
              <a:latin typeface="맑은 고딕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A2AF3-394D-5EAC-D2E8-C3E264B25BBE}"/>
              </a:ext>
            </a:extLst>
          </p:cNvPr>
          <p:cNvSpPr txBox="1">
            <a:spLocks/>
          </p:cNvSpPr>
          <p:nvPr/>
        </p:nvSpPr>
        <p:spPr>
          <a:xfrm>
            <a:off x="9643745" y="336550"/>
            <a:ext cx="227139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1.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배경</a:t>
            </a:r>
            <a:endParaRPr lang="ko-KR" altLang="en-US" b="1" dirty="0">
              <a:solidFill>
                <a:srgbClr val="FBB609"/>
              </a:solidFill>
              <a:latin typeface="맑은 고딕" charset="0"/>
              <a:cs typeface="함초롬돋움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0716B5-90AD-3ED7-1C4D-D67DF21674F2}"/>
              </a:ext>
            </a:extLst>
          </p:cNvPr>
          <p:cNvGrpSpPr/>
          <p:nvPr/>
        </p:nvGrpSpPr>
        <p:grpSpPr>
          <a:xfrm>
            <a:off x="1117600" y="934720"/>
            <a:ext cx="10517505" cy="544195"/>
            <a:chOff x="1117600" y="934720"/>
            <a:chExt cx="10517505" cy="544195"/>
          </a:xfrm>
        </p:grpSpPr>
        <p:sp>
          <p:nvSpPr>
            <p:cNvPr id="16" name="사각형: 둥근 모서리 15"/>
            <p:cNvSpPr>
              <a:spLocks/>
            </p:cNvSpPr>
            <p:nvPr/>
          </p:nvSpPr>
          <p:spPr>
            <a:xfrm>
              <a:off x="1117600" y="934720"/>
              <a:ext cx="10423525" cy="544830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텍스트 상자 48"/>
            <p:cNvSpPr txBox="1">
              <a:spLocks/>
            </p:cNvSpPr>
            <p:nvPr/>
          </p:nvSpPr>
          <p:spPr>
            <a:xfrm>
              <a:off x="1160780" y="998855"/>
              <a:ext cx="1047496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ko-KR" altLang="en-US" sz="1600" b="1">
                  <a:solidFill>
                    <a:schemeClr val="tx1"/>
                  </a:solidFill>
                </a:rPr>
                <a:t>그렇지만 아직 수제 맥주에 대한 정보가 널리 알려지지 않아 수제 맥주를 접해본 사람은 많지 않음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BE46703-22FD-462E-8688-FE6991517206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138555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406FB4-AEDF-9794-A568-A56CE1F866A8}"/>
              </a:ext>
            </a:extLst>
          </p:cNvPr>
          <p:cNvGrpSpPr/>
          <p:nvPr/>
        </p:nvGrpSpPr>
        <p:grpSpPr>
          <a:xfrm>
            <a:off x="1130935" y="962025"/>
            <a:ext cx="10517505" cy="544195"/>
            <a:chOff x="1130935" y="962025"/>
            <a:chExt cx="10517505" cy="544195"/>
          </a:xfrm>
        </p:grpSpPr>
        <p:sp>
          <p:nvSpPr>
            <p:cNvPr id="21" name="사각형: 둥근 모서리 20"/>
            <p:cNvSpPr>
              <a:spLocks/>
            </p:cNvSpPr>
            <p:nvPr/>
          </p:nvSpPr>
          <p:spPr>
            <a:xfrm>
              <a:off x="1130935" y="962025"/>
              <a:ext cx="10422890" cy="544195"/>
            </a:xfrm>
            <a:prstGeom prst="roundRect">
              <a:avLst/>
            </a:prstGeom>
            <a:solidFill>
              <a:srgbClr val="FFEB9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" name="텍스트 상자 48"/>
            <p:cNvSpPr txBox="1">
              <a:spLocks/>
            </p:cNvSpPr>
            <p:nvPr/>
          </p:nvSpPr>
          <p:spPr>
            <a:xfrm>
              <a:off x="1174115" y="1026160"/>
              <a:ext cx="10474325" cy="414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맑은 고딕"/>
                <a:buChar char="▶"/>
              </a:pPr>
              <a:r>
                <a:rPr lang="en-US" altLang="ko-KR" sz="1600" b="1" dirty="0">
                  <a:solidFill>
                    <a:srgbClr val="2F2D2D"/>
                  </a:solidFill>
                </a:rPr>
                <a:t>‘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생활맥주</a:t>
              </a:r>
              <a:r>
                <a:rPr lang="en-US" altLang="ko-KR" sz="1600" b="1" dirty="0">
                  <a:solidFill>
                    <a:srgbClr val="2F2D2D"/>
                  </a:solidFill>
                </a:rPr>
                <a:t>’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의 맥주 추천 </a:t>
              </a:r>
              <a:r>
                <a:rPr lang="ko-KR" altLang="en-US" sz="1600" b="1" dirty="0" err="1">
                  <a:solidFill>
                    <a:srgbClr val="2F2D2D"/>
                  </a:solidFill>
                </a:rPr>
                <a:t>챗봇을</a:t>
              </a:r>
              <a:r>
                <a:rPr lang="ko-KR" altLang="en-US" sz="1600" b="1" dirty="0">
                  <a:solidFill>
                    <a:srgbClr val="2F2D2D"/>
                  </a:solidFill>
                </a:rPr>
                <a:t> 개발하여 소비자의 접근성을 높여 수제 맥주의 대중화에 기여하고자 함 </a:t>
              </a:r>
            </a:p>
          </p:txBody>
        </p:sp>
      </p:grpSp>
      <p:sp>
        <p:nvSpPr>
          <p:cNvPr id="39" name="직사각형 38"/>
          <p:cNvSpPr>
            <a:spLocks/>
          </p:cNvSpPr>
          <p:nvPr/>
        </p:nvSpPr>
        <p:spPr>
          <a:xfrm>
            <a:off x="1042035" y="5986145"/>
            <a:ext cx="10535920" cy="626110"/>
          </a:xfrm>
          <a:prstGeom prst="rect">
            <a:avLst/>
          </a:prstGeom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1273175" y="6112510"/>
            <a:ext cx="9952990" cy="3390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b="1" dirty="0">
                <a:solidFill>
                  <a:srgbClr val="2F2D2D"/>
                </a:solidFill>
                <a:latin typeface="나눔스퀘어OTF Bold" charset="0"/>
                <a:ea typeface="나눔스퀘어OTF Bold" charset="0"/>
              </a:rPr>
              <a:t>사용자가 찾는 정보를 바탕으로 수제 맥주를 추천해 주는 </a:t>
            </a:r>
            <a:r>
              <a:rPr lang="ko-KR" altLang="en-US" sz="1600" b="1" dirty="0" err="1">
                <a:solidFill>
                  <a:srgbClr val="2F2D2D"/>
                </a:solidFill>
                <a:latin typeface="나눔스퀘어OTF Bold" charset="0"/>
                <a:ea typeface="나눔스퀘어OTF Bold" charset="0"/>
              </a:rPr>
              <a:t>챗봇</a:t>
            </a:r>
            <a:r>
              <a:rPr lang="ko-KR" altLang="en-US" sz="1600" b="1" dirty="0">
                <a:solidFill>
                  <a:srgbClr val="2F2D2D"/>
                </a:solidFill>
                <a:latin typeface="나눔스퀘어OTF Bold" charset="0"/>
                <a:ea typeface="나눔스퀘어OTF Bold" charset="0"/>
              </a:rPr>
              <a:t> 서비스를 기획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95" y="1773555"/>
            <a:ext cx="2423795" cy="3357245"/>
          </a:xfrm>
          <a:prstGeom prst="rect">
            <a:avLst/>
          </a:prstGeom>
          <a:noFill/>
        </p:spPr>
      </p:pic>
      <p:pic>
        <p:nvPicPr>
          <p:cNvPr id="41" name="그림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670" y="1779905"/>
            <a:ext cx="2206625" cy="3336290"/>
          </a:xfrm>
          <a:prstGeom prst="rect">
            <a:avLst/>
          </a:prstGeom>
          <a:noFill/>
        </p:spPr>
      </p:pic>
      <p:sp>
        <p:nvSpPr>
          <p:cNvPr id="3079" name="텍스트 상자 8"/>
          <p:cNvSpPr txBox="1">
            <a:spLocks/>
          </p:cNvSpPr>
          <p:nvPr/>
        </p:nvSpPr>
        <p:spPr>
          <a:xfrm>
            <a:off x="5948045" y="1720850"/>
            <a:ext cx="5627370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rPr>
              <a:t>생활맥주는 전국 각지의 양조장과 협업을 통해 차별화된 수제맥주를 선보이는 수제맥주 플랫폼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rPr>
              <a:t>유통채널이 없는 지역 양조장의 수제맥주를 유통해 발전시킴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rPr>
              <a:t>현재 </a:t>
            </a:r>
            <a:r>
              <a:rPr lang="en-US" altLang="ko-KR" sz="1600" b="1">
                <a:solidFill>
                  <a:srgbClr val="2F2D2D"/>
                </a:solidFill>
                <a:latin typeface="맑은 고딕" charset="0"/>
                <a:ea typeface="맑은 고딕" charset="0"/>
              </a:rPr>
              <a:t>‘</a:t>
            </a:r>
            <a:r>
              <a: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rPr>
              <a:t>생활맥주</a:t>
            </a:r>
            <a:r>
              <a:rPr lang="en-US" altLang="ko-KR" sz="1600" b="1">
                <a:solidFill>
                  <a:srgbClr val="2F2D2D"/>
                </a:solidFill>
                <a:latin typeface="맑은 고딕" charset="0"/>
                <a:ea typeface="맑은 고딕" charset="0"/>
              </a:rPr>
              <a:t>＇</a:t>
            </a:r>
            <a:r>
              <a: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rPr>
              <a:t>는 국내 수제맥주 대표 브랜드로써</a:t>
            </a:r>
            <a:r>
              <a:rPr lang="en-US" altLang="ko-KR" sz="1600" b="1">
                <a:solidFill>
                  <a:srgbClr val="2F2D2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rPr>
              <a:t>수제맥주를 경험하기 가장 좋은 브랜드라고 판단</a:t>
            </a:r>
          </a:p>
          <a:p>
            <a:pPr marL="285750" indent="-285750" latinLnBrk="0">
              <a:lnSpc>
                <a:spcPct val="150000"/>
              </a:lnSpc>
              <a:buFont typeface="맑은 고딕"/>
              <a:buChar char="▶"/>
            </a:pPr>
            <a:r>
              <a:rPr lang="ko-KR" altLang="en-US" sz="1600" b="1">
                <a:solidFill>
                  <a:srgbClr val="2F2D2D"/>
                </a:solidFill>
                <a:latin typeface="맑은 고딕" charset="0"/>
                <a:ea typeface="맑은 고딕" charset="0"/>
              </a:rPr>
              <a:t>수제맥주를 처음 즐기는 소비자들에게 소비자 입맛에 맞는 맥주를 추천하는 챗봇을 제공함으로써 수제맥주에 대한 긍정적 인식과 평가 기대</a:t>
            </a:r>
          </a:p>
        </p:txBody>
      </p:sp>
      <p:sp>
        <p:nvSpPr>
          <p:cNvPr id="3080" name="도형 9"/>
          <p:cNvSpPr>
            <a:spLocks/>
          </p:cNvSpPr>
          <p:nvPr/>
        </p:nvSpPr>
        <p:spPr>
          <a:xfrm>
            <a:off x="5975985" y="1767840"/>
            <a:ext cx="5612765" cy="3325495"/>
          </a:xfrm>
          <a:prstGeom prst="roundRect">
            <a:avLst>
              <a:gd name="adj" fmla="val 6256"/>
            </a:avLst>
          </a:prstGeom>
          <a:noFill/>
          <a:ln w="38100" cap="flat" cmpd="sng">
            <a:solidFill>
              <a:srgbClr val="FFE3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081" name="그림 6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15" y="231140"/>
            <a:ext cx="565150" cy="762635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20F010-917E-4AC4-C873-84DB5E87DF47}"/>
              </a:ext>
            </a:extLst>
          </p:cNvPr>
          <p:cNvSpPr txBox="1">
            <a:spLocks/>
          </p:cNvSpPr>
          <p:nvPr/>
        </p:nvSpPr>
        <p:spPr>
          <a:xfrm>
            <a:off x="983615" y="231140"/>
            <a:ext cx="609663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1.</a:t>
            </a:r>
            <a:r>
              <a:rPr lang="en-US" altLang="ko-KR" sz="2800" b="1" dirty="0">
                <a:solidFill>
                  <a:srgbClr val="5D5757"/>
                </a:solidFill>
                <a:latin typeface="맑은 고딕" charset="0"/>
              </a:rPr>
              <a:t>2</a:t>
            </a:r>
            <a:r>
              <a:rPr lang="ko-KR" altLang="en-US" sz="2800" b="1" dirty="0">
                <a:solidFill>
                  <a:srgbClr val="5D5757"/>
                </a:solidFill>
                <a:latin typeface="맑은 고딕" charset="0"/>
              </a:rPr>
              <a:t> 추진 목표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A298C96-2FE1-BFDC-8ECC-D56E3E71368B}"/>
              </a:ext>
            </a:extLst>
          </p:cNvPr>
          <p:cNvSpPr>
            <a:spLocks/>
          </p:cNvSpPr>
          <p:nvPr/>
        </p:nvSpPr>
        <p:spPr>
          <a:xfrm rot="5400000">
            <a:off x="5692730" y="3809483"/>
            <a:ext cx="662305" cy="3510680"/>
          </a:xfrm>
          <a:prstGeom prst="rightArrow">
            <a:avLst>
              <a:gd name="adj1" fmla="val 26970"/>
              <a:gd name="adj2" fmla="val 100000"/>
            </a:avLst>
          </a:prstGeom>
          <a:solidFill>
            <a:srgbClr val="FFCD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B1918-FEA3-AF08-43B6-F33F3E73C9B2}"/>
              </a:ext>
            </a:extLst>
          </p:cNvPr>
          <p:cNvSpPr txBox="1">
            <a:spLocks/>
          </p:cNvSpPr>
          <p:nvPr/>
        </p:nvSpPr>
        <p:spPr>
          <a:xfrm>
            <a:off x="9643621" y="336822"/>
            <a:ext cx="2271224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1.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챗봇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추진</a:t>
            </a:r>
            <a:r>
              <a:rPr lang="en-US" altLang="ko-KR" b="1" dirty="0">
                <a:solidFill>
                  <a:srgbClr val="FBB609"/>
                </a:solidFill>
                <a:latin typeface="맑은 고딕" charset="0"/>
                <a:cs typeface="함초롬돋움" charset="0"/>
              </a:rPr>
              <a:t> </a:t>
            </a:r>
            <a:r>
              <a:rPr lang="en-US" altLang="ko-KR" b="1" dirty="0" err="1">
                <a:solidFill>
                  <a:srgbClr val="FBB609"/>
                </a:solidFill>
                <a:latin typeface="맑은 고딕" charset="0"/>
                <a:cs typeface="함초롬돋움" charset="0"/>
              </a:rPr>
              <a:t>배경</a:t>
            </a:r>
            <a:endParaRPr lang="ko-KR" altLang="en-US" b="1" dirty="0">
              <a:solidFill>
                <a:srgbClr val="FBB609"/>
              </a:solidFill>
              <a:latin typeface="맑은 고딕" charset="0"/>
              <a:cs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35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" y="-635"/>
            <a:ext cx="12333605" cy="687895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>
            <a:off x="1534795" y="2835910"/>
            <a:ext cx="9290050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7200" b="1">
                <a:solidFill>
                  <a:schemeClr val="bg1"/>
                </a:solidFill>
                <a:latin typeface="맑은 고딕" charset="0"/>
              </a:rPr>
              <a:t>02. </a:t>
            </a:r>
            <a:r>
              <a:rPr lang="ko-KR" altLang="en-US" sz="7200" b="1">
                <a:solidFill>
                  <a:schemeClr val="bg1"/>
                </a:solidFill>
                <a:latin typeface="맑은 고딕" charset="0"/>
              </a:rPr>
              <a:t>챗봇 추진 방안</a:t>
            </a: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-635" y="6342380"/>
            <a:ext cx="12192635" cy="540385"/>
          </a:xfrm>
          <a:prstGeom prst="rect">
            <a:avLst/>
          </a:prstGeom>
          <a:solidFill>
            <a:srgbClr val="FFD72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40</Pages>
  <Paragraphs>305</Paragraphs>
  <Words>2414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하영</dc:creator>
  <cp:lastModifiedBy>cha_sana12</cp:lastModifiedBy>
  <dc:title>PowerPoint 프레젠테이션</dc:title>
  <cp:version>9.104.131.47063</cp:version>
  <dcterms:modified xsi:type="dcterms:W3CDTF">2022-07-08T00:22:20Z</dcterms:modified>
</cp:coreProperties>
</file>